
<file path=[Content_Types].xml><?xml version="1.0" encoding="utf-8"?>
<Types xmlns="http://schemas.openxmlformats.org/package/2006/content-types">
  <Default Extension="fntdata" ContentType="application/x-fontdata"/>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6"/>
  </p:notesMasterIdLst>
  <p:sldIdLst>
    <p:sldId id="256" r:id="rId2"/>
    <p:sldId id="257" r:id="rId3"/>
    <p:sldId id="259" r:id="rId4"/>
    <p:sldId id="260" r:id="rId5"/>
    <p:sldId id="261" r:id="rId6"/>
    <p:sldId id="262" r:id="rId7"/>
    <p:sldId id="263" r:id="rId8"/>
    <p:sldId id="264" r:id="rId9"/>
    <p:sldId id="265" r:id="rId10"/>
    <p:sldId id="266" r:id="rId11"/>
    <p:sldId id="267" r:id="rId12"/>
    <p:sldId id="268" r:id="rId13"/>
    <p:sldId id="269" r:id="rId14"/>
    <p:sldId id="270" r:id="rId15"/>
  </p:sldIdLst>
  <p:sldSz cx="9144000" cy="5143500" type="screen16x9"/>
  <p:notesSz cx="6858000" cy="9144000"/>
  <p:embeddedFontLst>
    <p:embeddedFont>
      <p:font typeface="Constantia" panose="02030602050306030303" pitchFamily="18" charset="0"/>
      <p:regular r:id="rId17"/>
      <p:bold r:id="rId18"/>
      <p:italic r:id="rId19"/>
      <p:boldItalic r:id="rId20"/>
    </p:embeddedFont>
    <p:embeddedFont>
      <p:font typeface="Lato" panose="020F0502020204030203" pitchFamily="34" charset="77"/>
      <p:regular r:id="rId21"/>
      <p:bold r:id="rId22"/>
      <p:italic r:id="rId23"/>
      <p:boldItalic r:id="rId24"/>
    </p:embeddedFont>
    <p:embeddedFont>
      <p:font typeface="Raleway" panose="020B0403030101060003" pitchFamily="34" charset="77"/>
      <p:regular r:id="rId25"/>
      <p:bold r:id="rId26"/>
      <p:italic r:id="rId27"/>
      <p:boldItalic r:id="rId2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guide id="3" pos="432">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896"/>
    <p:restoredTop sz="94619"/>
  </p:normalViewPr>
  <p:slideViewPr>
    <p:cSldViewPr snapToGrid="0">
      <p:cViewPr varScale="1">
        <p:scale>
          <a:sx n="112" d="100"/>
          <a:sy n="112" d="100"/>
        </p:scale>
        <p:origin x="192" y="728"/>
      </p:cViewPr>
      <p:guideLst>
        <p:guide orient="horz" pos="1620"/>
        <p:guide pos="2880"/>
        <p:guide pos="43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font" Target="fonts/font10.fntdata"/><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4.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28"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font" Target="fonts/font3.fntdata"/><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font" Target="fonts/font11.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72c7162a1b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72c7162a1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84294f5048_1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84294f5048_1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84294f5048_1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84294f5048_1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84294f5048_11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84294f5048_11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84294f5048_11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84294f5048_11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7d436f811f_0_6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7d436f811f_0_6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82ed9a540f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82ed9a540f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7504d63a11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7504d63a11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72c7162a1b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72c7162a1b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84294f5048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84294f5048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84294f5048_2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84294f5048_2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84294f5048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84294f5048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84294f5048_1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84294f5048_1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lt2"/>
        </a:solidFill>
        <a:effectLst/>
      </p:bgPr>
    </p:bg>
    <p:spTree>
      <p:nvGrpSpPr>
        <p:cNvPr id="1" name="Shape 9"/>
        <p:cNvGrpSpPr/>
        <p:nvPr/>
      </p:nvGrpSpPr>
      <p:grpSpPr>
        <a:xfrm>
          <a:off x="0" y="0"/>
          <a:ext cx="0" cy="0"/>
          <a:chOff x="0" y="0"/>
          <a:chExt cx="0" cy="0"/>
        </a:xfrm>
      </p:grpSpPr>
      <p:sp>
        <p:nvSpPr>
          <p:cNvPr id="10" name="Google Shape;10;p2"/>
          <p:cNvSpPr/>
          <p:nvPr/>
        </p:nvSpPr>
        <p:spPr>
          <a:xfrm>
            <a:off x="0" y="0"/>
            <a:ext cx="9144000" cy="487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11;p2"/>
          <p:cNvGrpSpPr/>
          <p:nvPr/>
        </p:nvGrpSpPr>
        <p:grpSpPr>
          <a:xfrm>
            <a:off x="830392" y="1191256"/>
            <a:ext cx="745763" cy="45826"/>
            <a:chOff x="4580561" y="2589004"/>
            <a:chExt cx="1064464" cy="25200"/>
          </a:xfrm>
        </p:grpSpPr>
        <p:sp>
          <p:nvSpPr>
            <p:cNvPr id="12" name="Google Shape;12;p2"/>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Google Shape;14;p2"/>
          <p:cNvSpPr txBox="1">
            <a:spLocks noGrp="1"/>
          </p:cNvSpPr>
          <p:nvPr>
            <p:ph type="ctrTitle"/>
          </p:nvPr>
        </p:nvSpPr>
        <p:spPr>
          <a:xfrm>
            <a:off x="729450" y="1322450"/>
            <a:ext cx="7688100" cy="16647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4200"/>
              <a:buNone/>
              <a:defRPr sz="4200">
                <a:solidFill>
                  <a:schemeClr val="dk2"/>
                </a:solidFill>
              </a:defRPr>
            </a:lvl1pPr>
            <a:lvl2pPr lvl="1">
              <a:spcBef>
                <a:spcPts val="0"/>
              </a:spcBef>
              <a:spcAft>
                <a:spcPts val="0"/>
              </a:spcAft>
              <a:buClr>
                <a:schemeClr val="dk2"/>
              </a:buClr>
              <a:buSzPts val="4200"/>
              <a:buNone/>
              <a:defRPr sz="4200">
                <a:solidFill>
                  <a:schemeClr val="dk2"/>
                </a:solidFill>
              </a:defRPr>
            </a:lvl2pPr>
            <a:lvl3pPr lvl="2">
              <a:spcBef>
                <a:spcPts val="0"/>
              </a:spcBef>
              <a:spcAft>
                <a:spcPts val="0"/>
              </a:spcAft>
              <a:buClr>
                <a:schemeClr val="dk2"/>
              </a:buClr>
              <a:buSzPts val="4200"/>
              <a:buNone/>
              <a:defRPr sz="4200">
                <a:solidFill>
                  <a:schemeClr val="dk2"/>
                </a:solidFill>
              </a:defRPr>
            </a:lvl3pPr>
            <a:lvl4pPr lvl="3">
              <a:spcBef>
                <a:spcPts val="0"/>
              </a:spcBef>
              <a:spcAft>
                <a:spcPts val="0"/>
              </a:spcAft>
              <a:buClr>
                <a:schemeClr val="dk2"/>
              </a:buClr>
              <a:buSzPts val="4200"/>
              <a:buNone/>
              <a:defRPr sz="4200">
                <a:solidFill>
                  <a:schemeClr val="dk2"/>
                </a:solidFill>
              </a:defRPr>
            </a:lvl4pPr>
            <a:lvl5pPr lvl="4">
              <a:spcBef>
                <a:spcPts val="0"/>
              </a:spcBef>
              <a:spcAft>
                <a:spcPts val="0"/>
              </a:spcAft>
              <a:buClr>
                <a:schemeClr val="dk2"/>
              </a:buClr>
              <a:buSzPts val="4200"/>
              <a:buNone/>
              <a:defRPr sz="4200">
                <a:solidFill>
                  <a:schemeClr val="dk2"/>
                </a:solidFill>
              </a:defRPr>
            </a:lvl5pPr>
            <a:lvl6pPr lvl="5">
              <a:spcBef>
                <a:spcPts val="0"/>
              </a:spcBef>
              <a:spcAft>
                <a:spcPts val="0"/>
              </a:spcAft>
              <a:buClr>
                <a:schemeClr val="dk2"/>
              </a:buClr>
              <a:buSzPts val="4200"/>
              <a:buNone/>
              <a:defRPr sz="4200">
                <a:solidFill>
                  <a:schemeClr val="dk2"/>
                </a:solidFill>
              </a:defRPr>
            </a:lvl6pPr>
            <a:lvl7pPr lvl="6">
              <a:spcBef>
                <a:spcPts val="0"/>
              </a:spcBef>
              <a:spcAft>
                <a:spcPts val="0"/>
              </a:spcAft>
              <a:buClr>
                <a:schemeClr val="dk2"/>
              </a:buClr>
              <a:buSzPts val="4200"/>
              <a:buNone/>
              <a:defRPr sz="4200">
                <a:solidFill>
                  <a:schemeClr val="dk2"/>
                </a:solidFill>
              </a:defRPr>
            </a:lvl7pPr>
            <a:lvl8pPr lvl="7">
              <a:spcBef>
                <a:spcPts val="0"/>
              </a:spcBef>
              <a:spcAft>
                <a:spcPts val="0"/>
              </a:spcAft>
              <a:buClr>
                <a:schemeClr val="dk2"/>
              </a:buClr>
              <a:buSzPts val="4200"/>
              <a:buNone/>
              <a:defRPr sz="4200">
                <a:solidFill>
                  <a:schemeClr val="dk2"/>
                </a:solidFill>
              </a:defRPr>
            </a:lvl8pPr>
            <a:lvl9pPr lvl="8">
              <a:spcBef>
                <a:spcPts val="0"/>
              </a:spcBef>
              <a:spcAft>
                <a:spcPts val="0"/>
              </a:spcAft>
              <a:buClr>
                <a:schemeClr val="dk2"/>
              </a:buClr>
              <a:buSzPts val="4200"/>
              <a:buNone/>
              <a:defRPr sz="4200">
                <a:solidFill>
                  <a:schemeClr val="dk2"/>
                </a:solidFill>
              </a:defRPr>
            </a:lvl9pPr>
          </a:lstStyle>
          <a:p>
            <a:endParaRPr/>
          </a:p>
        </p:txBody>
      </p:sp>
      <p:sp>
        <p:nvSpPr>
          <p:cNvPr id="15" name="Google Shape;15;p2"/>
          <p:cNvSpPr txBox="1">
            <a:spLocks noGrp="1"/>
          </p:cNvSpPr>
          <p:nvPr>
            <p:ph type="subTitle" idx="1"/>
          </p:nvPr>
        </p:nvSpPr>
        <p:spPr>
          <a:xfrm>
            <a:off x="729627" y="3172900"/>
            <a:ext cx="7688100" cy="5412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a:endParaRPr/>
          </a:p>
        </p:txBody>
      </p:sp>
      <p:sp>
        <p:nvSpPr>
          <p:cNvPr id="16" name="Google Shape;16;p2"/>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dk1"/>
        </a:solidFill>
        <a:effectLst/>
      </p:bgPr>
    </p:bg>
    <p:spTree>
      <p:nvGrpSpPr>
        <p:cNvPr id="1" name="Shape 73"/>
        <p:cNvGrpSpPr/>
        <p:nvPr/>
      </p:nvGrpSpPr>
      <p:grpSpPr>
        <a:xfrm>
          <a:off x="0" y="0"/>
          <a:ext cx="0" cy="0"/>
          <a:chOff x="0" y="0"/>
          <a:chExt cx="0" cy="0"/>
        </a:xfrm>
      </p:grpSpPr>
      <p:grpSp>
        <p:nvGrpSpPr>
          <p:cNvPr id="74" name="Google Shape;74;p11"/>
          <p:cNvGrpSpPr/>
          <p:nvPr/>
        </p:nvGrpSpPr>
        <p:grpSpPr>
          <a:xfrm>
            <a:off x="830392" y="4169130"/>
            <a:ext cx="745763" cy="45826"/>
            <a:chOff x="4580561" y="2589004"/>
            <a:chExt cx="1064464" cy="25200"/>
          </a:xfrm>
        </p:grpSpPr>
        <p:sp>
          <p:nvSpPr>
            <p:cNvPr id="75" name="Google Shape;75;p11"/>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11"/>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7" name="Google Shape;77;p11"/>
          <p:cNvSpPr txBox="1">
            <a:spLocks noGrp="1"/>
          </p:cNvSpPr>
          <p:nvPr>
            <p:ph type="title" hasCustomPrompt="1"/>
          </p:nvPr>
        </p:nvSpPr>
        <p:spPr>
          <a:xfrm>
            <a:off x="729450" y="733950"/>
            <a:ext cx="7688400" cy="12447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8000"/>
              <a:buNone/>
              <a:defRPr sz="8000">
                <a:solidFill>
                  <a:schemeClr val="lt1"/>
                </a:solidFill>
              </a:defRPr>
            </a:lvl1pPr>
            <a:lvl2pPr lvl="1">
              <a:spcBef>
                <a:spcPts val="0"/>
              </a:spcBef>
              <a:spcAft>
                <a:spcPts val="0"/>
              </a:spcAft>
              <a:buClr>
                <a:schemeClr val="lt1"/>
              </a:buClr>
              <a:buSzPts val="8000"/>
              <a:buNone/>
              <a:defRPr sz="8000">
                <a:solidFill>
                  <a:schemeClr val="lt1"/>
                </a:solidFill>
              </a:defRPr>
            </a:lvl2pPr>
            <a:lvl3pPr lvl="2">
              <a:spcBef>
                <a:spcPts val="0"/>
              </a:spcBef>
              <a:spcAft>
                <a:spcPts val="0"/>
              </a:spcAft>
              <a:buClr>
                <a:schemeClr val="lt1"/>
              </a:buClr>
              <a:buSzPts val="8000"/>
              <a:buNone/>
              <a:defRPr sz="8000">
                <a:solidFill>
                  <a:schemeClr val="lt1"/>
                </a:solidFill>
              </a:defRPr>
            </a:lvl3pPr>
            <a:lvl4pPr lvl="3">
              <a:spcBef>
                <a:spcPts val="0"/>
              </a:spcBef>
              <a:spcAft>
                <a:spcPts val="0"/>
              </a:spcAft>
              <a:buClr>
                <a:schemeClr val="lt1"/>
              </a:buClr>
              <a:buSzPts val="8000"/>
              <a:buNone/>
              <a:defRPr sz="8000">
                <a:solidFill>
                  <a:schemeClr val="lt1"/>
                </a:solidFill>
              </a:defRPr>
            </a:lvl4pPr>
            <a:lvl5pPr lvl="4">
              <a:spcBef>
                <a:spcPts val="0"/>
              </a:spcBef>
              <a:spcAft>
                <a:spcPts val="0"/>
              </a:spcAft>
              <a:buClr>
                <a:schemeClr val="lt1"/>
              </a:buClr>
              <a:buSzPts val="8000"/>
              <a:buNone/>
              <a:defRPr sz="8000">
                <a:solidFill>
                  <a:schemeClr val="lt1"/>
                </a:solidFill>
              </a:defRPr>
            </a:lvl5pPr>
            <a:lvl6pPr lvl="5">
              <a:spcBef>
                <a:spcPts val="0"/>
              </a:spcBef>
              <a:spcAft>
                <a:spcPts val="0"/>
              </a:spcAft>
              <a:buClr>
                <a:schemeClr val="lt1"/>
              </a:buClr>
              <a:buSzPts val="8000"/>
              <a:buNone/>
              <a:defRPr sz="8000">
                <a:solidFill>
                  <a:schemeClr val="lt1"/>
                </a:solidFill>
              </a:defRPr>
            </a:lvl6pPr>
            <a:lvl7pPr lvl="6">
              <a:spcBef>
                <a:spcPts val="0"/>
              </a:spcBef>
              <a:spcAft>
                <a:spcPts val="0"/>
              </a:spcAft>
              <a:buClr>
                <a:schemeClr val="lt1"/>
              </a:buClr>
              <a:buSzPts val="8000"/>
              <a:buNone/>
              <a:defRPr sz="8000">
                <a:solidFill>
                  <a:schemeClr val="lt1"/>
                </a:solidFill>
              </a:defRPr>
            </a:lvl7pPr>
            <a:lvl8pPr lvl="7">
              <a:spcBef>
                <a:spcPts val="0"/>
              </a:spcBef>
              <a:spcAft>
                <a:spcPts val="0"/>
              </a:spcAft>
              <a:buClr>
                <a:schemeClr val="lt1"/>
              </a:buClr>
              <a:buSzPts val="8000"/>
              <a:buNone/>
              <a:defRPr sz="8000">
                <a:solidFill>
                  <a:schemeClr val="lt1"/>
                </a:solidFill>
              </a:defRPr>
            </a:lvl8pPr>
            <a:lvl9pPr lvl="8">
              <a:spcBef>
                <a:spcPts val="0"/>
              </a:spcBef>
              <a:spcAft>
                <a:spcPts val="0"/>
              </a:spcAft>
              <a:buClr>
                <a:schemeClr val="lt1"/>
              </a:buClr>
              <a:buSzPts val="8000"/>
              <a:buNone/>
              <a:defRPr sz="8000">
                <a:solidFill>
                  <a:schemeClr val="lt1"/>
                </a:solidFill>
              </a:defRPr>
            </a:lvl9pPr>
          </a:lstStyle>
          <a:p>
            <a:r>
              <a:t>xx%</a:t>
            </a:r>
          </a:p>
        </p:txBody>
      </p:sp>
      <p:sp>
        <p:nvSpPr>
          <p:cNvPr id="78" name="Google Shape;78;p11"/>
          <p:cNvSpPr txBox="1">
            <a:spLocks noGrp="1"/>
          </p:cNvSpPr>
          <p:nvPr>
            <p:ph type="body" idx="1"/>
          </p:nvPr>
        </p:nvSpPr>
        <p:spPr>
          <a:xfrm>
            <a:off x="729450" y="2272888"/>
            <a:ext cx="7688400" cy="15804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Clr>
                <a:schemeClr val="lt1"/>
              </a:buClr>
              <a:buSzPts val="1300"/>
              <a:buChar char="●"/>
              <a:defRPr>
                <a:solidFill>
                  <a:schemeClr val="lt1"/>
                </a:solidFill>
              </a:defRPr>
            </a:lvl1pPr>
            <a:lvl2pPr marL="914400" lvl="1" indent="-298450">
              <a:spcBef>
                <a:spcPts val="1600"/>
              </a:spcBef>
              <a:spcAft>
                <a:spcPts val="0"/>
              </a:spcAft>
              <a:buClr>
                <a:schemeClr val="lt1"/>
              </a:buClr>
              <a:buSzPts val="1100"/>
              <a:buChar char="○"/>
              <a:defRPr>
                <a:solidFill>
                  <a:schemeClr val="lt1"/>
                </a:solidFill>
              </a:defRPr>
            </a:lvl2pPr>
            <a:lvl3pPr marL="1371600" lvl="2" indent="-298450">
              <a:spcBef>
                <a:spcPts val="1600"/>
              </a:spcBef>
              <a:spcAft>
                <a:spcPts val="0"/>
              </a:spcAft>
              <a:buClr>
                <a:schemeClr val="lt1"/>
              </a:buClr>
              <a:buSzPts val="1100"/>
              <a:buChar char="■"/>
              <a:defRPr>
                <a:solidFill>
                  <a:schemeClr val="lt1"/>
                </a:solidFill>
              </a:defRPr>
            </a:lvl3pPr>
            <a:lvl4pPr marL="1828800" lvl="3" indent="-298450">
              <a:spcBef>
                <a:spcPts val="1600"/>
              </a:spcBef>
              <a:spcAft>
                <a:spcPts val="0"/>
              </a:spcAft>
              <a:buClr>
                <a:schemeClr val="lt1"/>
              </a:buClr>
              <a:buSzPts val="1100"/>
              <a:buChar char="●"/>
              <a:defRPr>
                <a:solidFill>
                  <a:schemeClr val="lt1"/>
                </a:solidFill>
              </a:defRPr>
            </a:lvl4pPr>
            <a:lvl5pPr marL="2286000" lvl="4" indent="-298450">
              <a:spcBef>
                <a:spcPts val="1600"/>
              </a:spcBef>
              <a:spcAft>
                <a:spcPts val="0"/>
              </a:spcAft>
              <a:buClr>
                <a:schemeClr val="lt1"/>
              </a:buClr>
              <a:buSzPts val="1100"/>
              <a:buChar char="○"/>
              <a:defRPr>
                <a:solidFill>
                  <a:schemeClr val="lt1"/>
                </a:solidFill>
              </a:defRPr>
            </a:lvl5pPr>
            <a:lvl6pPr marL="2743200" lvl="5" indent="-298450">
              <a:spcBef>
                <a:spcPts val="1600"/>
              </a:spcBef>
              <a:spcAft>
                <a:spcPts val="0"/>
              </a:spcAft>
              <a:buClr>
                <a:schemeClr val="lt1"/>
              </a:buClr>
              <a:buSzPts val="1100"/>
              <a:buChar char="■"/>
              <a:defRPr>
                <a:solidFill>
                  <a:schemeClr val="lt1"/>
                </a:solidFill>
              </a:defRPr>
            </a:lvl6pPr>
            <a:lvl7pPr marL="3200400" lvl="6" indent="-298450">
              <a:spcBef>
                <a:spcPts val="1600"/>
              </a:spcBef>
              <a:spcAft>
                <a:spcPts val="0"/>
              </a:spcAft>
              <a:buClr>
                <a:schemeClr val="lt1"/>
              </a:buClr>
              <a:buSzPts val="1100"/>
              <a:buChar char="●"/>
              <a:defRPr>
                <a:solidFill>
                  <a:schemeClr val="lt1"/>
                </a:solidFill>
              </a:defRPr>
            </a:lvl7pPr>
            <a:lvl8pPr marL="3657600" lvl="7" indent="-298450">
              <a:spcBef>
                <a:spcPts val="1600"/>
              </a:spcBef>
              <a:spcAft>
                <a:spcPts val="0"/>
              </a:spcAft>
              <a:buClr>
                <a:schemeClr val="lt1"/>
              </a:buClr>
              <a:buSzPts val="1100"/>
              <a:buChar char="○"/>
              <a:defRPr>
                <a:solidFill>
                  <a:schemeClr val="lt1"/>
                </a:solidFill>
              </a:defRPr>
            </a:lvl8pPr>
            <a:lvl9pPr marL="4114800" lvl="8" indent="-298450">
              <a:spcBef>
                <a:spcPts val="1600"/>
              </a:spcBef>
              <a:spcAft>
                <a:spcPts val="1600"/>
              </a:spcAft>
              <a:buClr>
                <a:schemeClr val="lt1"/>
              </a:buClr>
              <a:buSzPts val="1100"/>
              <a:buChar char="■"/>
              <a:defRPr>
                <a:solidFill>
                  <a:schemeClr val="lt1"/>
                </a:solidFill>
              </a:defRPr>
            </a:lvl9pPr>
          </a:lstStyle>
          <a:p>
            <a:endParaRPr/>
          </a:p>
        </p:txBody>
      </p:sp>
      <p:sp>
        <p:nvSpPr>
          <p:cNvPr id="79" name="Google Shape;79;p11"/>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0"/>
        <p:cNvGrpSpPr/>
        <p:nvPr/>
      </p:nvGrpSpPr>
      <p:grpSpPr>
        <a:xfrm>
          <a:off x="0" y="0"/>
          <a:ext cx="0" cy="0"/>
          <a:chOff x="0" y="0"/>
          <a:chExt cx="0" cy="0"/>
        </a:xfrm>
      </p:grpSpPr>
      <p:sp>
        <p:nvSpPr>
          <p:cNvPr id="81" name="Google Shape;81;p12"/>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7"/>
        <p:cNvGrpSpPr/>
        <p:nvPr/>
      </p:nvGrpSpPr>
      <p:grpSpPr>
        <a:xfrm>
          <a:off x="0" y="0"/>
          <a:ext cx="0" cy="0"/>
          <a:chOff x="0" y="0"/>
          <a:chExt cx="0" cy="0"/>
        </a:xfrm>
      </p:grpSpPr>
      <p:grpSp>
        <p:nvGrpSpPr>
          <p:cNvPr id="18" name="Google Shape;18;p3"/>
          <p:cNvGrpSpPr/>
          <p:nvPr/>
        </p:nvGrpSpPr>
        <p:grpSpPr>
          <a:xfrm>
            <a:off x="830392" y="1191256"/>
            <a:ext cx="745763" cy="45826"/>
            <a:chOff x="4580561" y="2589004"/>
            <a:chExt cx="1064464" cy="25200"/>
          </a:xfrm>
        </p:grpSpPr>
        <p:sp>
          <p:nvSpPr>
            <p:cNvPr id="19" name="Google Shape;19;p3"/>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3"/>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Google Shape;21;p3"/>
          <p:cNvSpPr txBox="1">
            <a:spLocks noGrp="1"/>
          </p:cNvSpPr>
          <p:nvPr>
            <p:ph type="title"/>
          </p:nvPr>
        </p:nvSpPr>
        <p:spPr>
          <a:xfrm>
            <a:off x="729450" y="1322450"/>
            <a:ext cx="7688400" cy="15186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22" name="Google Shape;22;p3"/>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3"/>
        <p:cNvGrpSpPr/>
        <p:nvPr/>
      </p:nvGrpSpPr>
      <p:grpSpPr>
        <a:xfrm>
          <a:off x="0" y="0"/>
          <a:ext cx="0" cy="0"/>
          <a:chOff x="0" y="0"/>
          <a:chExt cx="0" cy="0"/>
        </a:xfrm>
      </p:grpSpPr>
      <p:sp>
        <p:nvSpPr>
          <p:cNvPr id="24" name="Google Shape;24;p4"/>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 name="Google Shape;25;p4"/>
          <p:cNvGrpSpPr/>
          <p:nvPr/>
        </p:nvGrpSpPr>
        <p:grpSpPr>
          <a:xfrm>
            <a:off x="830392" y="1191256"/>
            <a:ext cx="745763" cy="45826"/>
            <a:chOff x="4580561" y="2589004"/>
            <a:chExt cx="1064464" cy="25200"/>
          </a:xfrm>
        </p:grpSpPr>
        <p:sp>
          <p:nvSpPr>
            <p:cNvPr id="26" name="Google Shape;26;p4"/>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4"/>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 name="Google Shape;28;p4"/>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a:endParaRPr/>
          </a:p>
        </p:txBody>
      </p:sp>
      <p:sp>
        <p:nvSpPr>
          <p:cNvPr id="29" name="Google Shape;29;p4"/>
          <p:cNvSpPr txBox="1">
            <a:spLocks noGrp="1"/>
          </p:cNvSpPr>
          <p:nvPr>
            <p:ph type="body" idx="1"/>
          </p:nvPr>
        </p:nvSpPr>
        <p:spPr>
          <a:xfrm>
            <a:off x="729450" y="2078875"/>
            <a:ext cx="7688700" cy="22611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30" name="Google Shape;30;p4"/>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1"/>
        <p:cNvGrpSpPr/>
        <p:nvPr/>
      </p:nvGrpSpPr>
      <p:grpSpPr>
        <a:xfrm>
          <a:off x="0" y="0"/>
          <a:ext cx="0" cy="0"/>
          <a:chOff x="0" y="0"/>
          <a:chExt cx="0" cy="0"/>
        </a:xfrm>
      </p:grpSpPr>
      <p:sp>
        <p:nvSpPr>
          <p:cNvPr id="32" name="Google Shape;32;p5"/>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 name="Google Shape;33;p5"/>
          <p:cNvGrpSpPr/>
          <p:nvPr/>
        </p:nvGrpSpPr>
        <p:grpSpPr>
          <a:xfrm>
            <a:off x="830392" y="1191256"/>
            <a:ext cx="745763" cy="45826"/>
            <a:chOff x="4580561" y="2589004"/>
            <a:chExt cx="1064464" cy="25200"/>
          </a:xfrm>
        </p:grpSpPr>
        <p:sp>
          <p:nvSpPr>
            <p:cNvPr id="34" name="Google Shape;34;p5"/>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5"/>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 name="Google Shape;36;p5"/>
          <p:cNvSpPr txBox="1">
            <a:spLocks noGrp="1"/>
          </p:cNvSpPr>
          <p:nvPr>
            <p:ph type="title"/>
          </p:nvPr>
        </p:nvSpPr>
        <p:spPr>
          <a:xfrm>
            <a:off x="729450" y="1318650"/>
            <a:ext cx="7688400" cy="5352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a:endParaRPr/>
          </a:p>
        </p:txBody>
      </p:sp>
      <p:sp>
        <p:nvSpPr>
          <p:cNvPr id="37" name="Google Shape;37;p5"/>
          <p:cNvSpPr txBox="1">
            <a:spLocks noGrp="1"/>
          </p:cNvSpPr>
          <p:nvPr>
            <p:ph type="body" idx="1"/>
          </p:nvPr>
        </p:nvSpPr>
        <p:spPr>
          <a:xfrm>
            <a:off x="729325" y="2078875"/>
            <a:ext cx="3774300" cy="22611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38" name="Google Shape;38;p5"/>
          <p:cNvSpPr txBox="1">
            <a:spLocks noGrp="1"/>
          </p:cNvSpPr>
          <p:nvPr>
            <p:ph type="body" idx="2"/>
          </p:nvPr>
        </p:nvSpPr>
        <p:spPr>
          <a:xfrm>
            <a:off x="4643604" y="2078875"/>
            <a:ext cx="3774300" cy="22611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39" name="Google Shape;39;p5"/>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0"/>
        <p:cNvGrpSpPr/>
        <p:nvPr/>
      </p:nvGrpSpPr>
      <p:grpSpPr>
        <a:xfrm>
          <a:off x="0" y="0"/>
          <a:ext cx="0" cy="0"/>
          <a:chOff x="0" y="0"/>
          <a:chExt cx="0" cy="0"/>
        </a:xfrm>
      </p:grpSpPr>
      <p:sp>
        <p:nvSpPr>
          <p:cNvPr id="41" name="Google Shape;41;p6"/>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 name="Google Shape;42;p6"/>
          <p:cNvGrpSpPr/>
          <p:nvPr/>
        </p:nvGrpSpPr>
        <p:grpSpPr>
          <a:xfrm>
            <a:off x="830392" y="1191256"/>
            <a:ext cx="745763" cy="45826"/>
            <a:chOff x="4580561" y="2589004"/>
            <a:chExt cx="1064464" cy="25200"/>
          </a:xfrm>
        </p:grpSpPr>
        <p:sp>
          <p:nvSpPr>
            <p:cNvPr id="43" name="Google Shape;43;p6"/>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6"/>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 name="Google Shape;45;p6"/>
          <p:cNvSpPr txBox="1">
            <a:spLocks noGrp="1"/>
          </p:cNvSpPr>
          <p:nvPr>
            <p:ph type="title"/>
          </p:nvPr>
        </p:nvSpPr>
        <p:spPr>
          <a:xfrm>
            <a:off x="729450" y="1318650"/>
            <a:ext cx="7688400" cy="5352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a:endParaRPr/>
          </a:p>
        </p:txBody>
      </p:sp>
      <p:sp>
        <p:nvSpPr>
          <p:cNvPr id="46" name="Google Shape;46;p6"/>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7"/>
        <p:cNvGrpSpPr/>
        <p:nvPr/>
      </p:nvGrpSpPr>
      <p:grpSpPr>
        <a:xfrm>
          <a:off x="0" y="0"/>
          <a:ext cx="0" cy="0"/>
          <a:chOff x="0" y="0"/>
          <a:chExt cx="0" cy="0"/>
        </a:xfrm>
      </p:grpSpPr>
      <p:sp>
        <p:nvSpPr>
          <p:cNvPr id="48" name="Google Shape;48;p7"/>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49;p7"/>
          <p:cNvGrpSpPr/>
          <p:nvPr/>
        </p:nvGrpSpPr>
        <p:grpSpPr>
          <a:xfrm>
            <a:off x="830392" y="1191256"/>
            <a:ext cx="745763" cy="45826"/>
            <a:chOff x="4580561" y="2589004"/>
            <a:chExt cx="1064464" cy="25200"/>
          </a:xfrm>
        </p:grpSpPr>
        <p:sp>
          <p:nvSpPr>
            <p:cNvPr id="50" name="Google Shape;50;p7"/>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7"/>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52;p7"/>
          <p:cNvSpPr txBox="1">
            <a:spLocks noGrp="1"/>
          </p:cNvSpPr>
          <p:nvPr>
            <p:ph type="title"/>
          </p:nvPr>
        </p:nvSpPr>
        <p:spPr>
          <a:xfrm>
            <a:off x="730000" y="1318650"/>
            <a:ext cx="3300900" cy="13815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a:endParaRPr/>
          </a:p>
        </p:txBody>
      </p:sp>
      <p:sp>
        <p:nvSpPr>
          <p:cNvPr id="53" name="Google Shape;53;p7"/>
          <p:cNvSpPr txBox="1">
            <a:spLocks noGrp="1"/>
          </p:cNvSpPr>
          <p:nvPr>
            <p:ph type="body" idx="1"/>
          </p:nvPr>
        </p:nvSpPr>
        <p:spPr>
          <a:xfrm>
            <a:off x="721225" y="2781725"/>
            <a:ext cx="3300900" cy="15975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54" name="Google Shape;54;p7"/>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3"/>
        </a:solidFill>
        <a:effectLst/>
      </p:bgPr>
    </p:bg>
    <p:spTree>
      <p:nvGrpSpPr>
        <p:cNvPr id="1" name="Shape 55"/>
        <p:cNvGrpSpPr/>
        <p:nvPr/>
      </p:nvGrpSpPr>
      <p:grpSpPr>
        <a:xfrm>
          <a:off x="0" y="0"/>
          <a:ext cx="0" cy="0"/>
          <a:chOff x="0" y="0"/>
          <a:chExt cx="0" cy="0"/>
        </a:xfrm>
      </p:grpSpPr>
      <p:grpSp>
        <p:nvGrpSpPr>
          <p:cNvPr id="56" name="Google Shape;56;p8"/>
          <p:cNvGrpSpPr/>
          <p:nvPr/>
        </p:nvGrpSpPr>
        <p:grpSpPr>
          <a:xfrm>
            <a:off x="830392" y="4169130"/>
            <a:ext cx="745763" cy="45826"/>
            <a:chOff x="4580561" y="2589004"/>
            <a:chExt cx="1064464" cy="25200"/>
          </a:xfrm>
        </p:grpSpPr>
        <p:sp>
          <p:nvSpPr>
            <p:cNvPr id="57" name="Google Shape;57;p8"/>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8"/>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 name="Google Shape;59;p8"/>
          <p:cNvSpPr txBox="1">
            <a:spLocks noGrp="1"/>
          </p:cNvSpPr>
          <p:nvPr>
            <p:ph type="title"/>
          </p:nvPr>
        </p:nvSpPr>
        <p:spPr>
          <a:xfrm>
            <a:off x="729450" y="864300"/>
            <a:ext cx="7021200" cy="29850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60" name="Google Shape;60;p8"/>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61"/>
        <p:cNvGrpSpPr/>
        <p:nvPr/>
      </p:nvGrpSpPr>
      <p:grpSpPr>
        <a:xfrm>
          <a:off x="0" y="0"/>
          <a:ext cx="0" cy="0"/>
          <a:chOff x="0" y="0"/>
          <a:chExt cx="0" cy="0"/>
        </a:xfrm>
      </p:grpSpPr>
      <p:sp>
        <p:nvSpPr>
          <p:cNvPr id="62" name="Google Shape;62;p9"/>
          <p:cNvSpPr/>
          <p:nvPr/>
        </p:nvSpPr>
        <p:spPr>
          <a:xfrm>
            <a:off x="0" y="0"/>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 name="Google Shape;63;p9"/>
          <p:cNvGrpSpPr/>
          <p:nvPr/>
        </p:nvGrpSpPr>
        <p:grpSpPr>
          <a:xfrm>
            <a:off x="830392" y="1191256"/>
            <a:ext cx="745763" cy="45826"/>
            <a:chOff x="4580561" y="2589004"/>
            <a:chExt cx="1064464" cy="25200"/>
          </a:xfrm>
        </p:grpSpPr>
        <p:sp>
          <p:nvSpPr>
            <p:cNvPr id="64" name="Google Shape;64;p9"/>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9"/>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 name="Google Shape;66;p9"/>
          <p:cNvSpPr txBox="1">
            <a:spLocks noGrp="1"/>
          </p:cNvSpPr>
          <p:nvPr>
            <p:ph type="title"/>
          </p:nvPr>
        </p:nvSpPr>
        <p:spPr>
          <a:xfrm>
            <a:off x="730000" y="1318650"/>
            <a:ext cx="3300900" cy="16872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a:endParaRPr/>
          </a:p>
        </p:txBody>
      </p:sp>
      <p:sp>
        <p:nvSpPr>
          <p:cNvPr id="67" name="Google Shape;67;p9"/>
          <p:cNvSpPr txBox="1">
            <a:spLocks noGrp="1"/>
          </p:cNvSpPr>
          <p:nvPr>
            <p:ph type="subTitle" idx="1"/>
          </p:nvPr>
        </p:nvSpPr>
        <p:spPr>
          <a:xfrm>
            <a:off x="724950" y="3161525"/>
            <a:ext cx="3300900" cy="759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a:endParaRPr/>
          </a:p>
        </p:txBody>
      </p:sp>
      <p:sp>
        <p:nvSpPr>
          <p:cNvPr id="68" name="Google Shape;68;p9"/>
          <p:cNvSpPr txBox="1">
            <a:spLocks noGrp="1"/>
          </p:cNvSpPr>
          <p:nvPr>
            <p:ph type="body" idx="2"/>
          </p:nvPr>
        </p:nvSpPr>
        <p:spPr>
          <a:xfrm>
            <a:off x="5174225" y="1352625"/>
            <a:ext cx="3374400" cy="30255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69" name="Google Shape;69;p9"/>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70"/>
        <p:cNvGrpSpPr/>
        <p:nvPr/>
      </p:nvGrpSpPr>
      <p:grpSpPr>
        <a:xfrm>
          <a:off x="0" y="0"/>
          <a:ext cx="0" cy="0"/>
          <a:chOff x="0" y="0"/>
          <a:chExt cx="0" cy="0"/>
        </a:xfrm>
      </p:grpSpPr>
      <p:sp>
        <p:nvSpPr>
          <p:cNvPr id="71" name="Google Shape;71;p10"/>
          <p:cNvSpPr txBox="1">
            <a:spLocks noGrp="1"/>
          </p:cNvSpPr>
          <p:nvPr>
            <p:ph type="body" idx="1"/>
          </p:nvPr>
        </p:nvSpPr>
        <p:spPr>
          <a:xfrm>
            <a:off x="724950" y="4372551"/>
            <a:ext cx="7697400" cy="4605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300"/>
              <a:buNone/>
              <a:defRPr/>
            </a:lvl1pPr>
          </a:lstStyle>
          <a:p>
            <a:endParaRPr/>
          </a:p>
        </p:txBody>
      </p:sp>
      <p:sp>
        <p:nvSpPr>
          <p:cNvPr id="72" name="Google Shape;72;p10"/>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treamline">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SzPts val="2800"/>
              <a:buFont typeface="Raleway"/>
              <a:buNone/>
              <a:defRPr sz="2800" b="1">
                <a:latin typeface="Raleway"/>
                <a:ea typeface="Raleway"/>
                <a:cs typeface="Raleway"/>
                <a:sym typeface="Raleway"/>
              </a:defRPr>
            </a:lvl1pPr>
            <a:lvl2pPr lvl="1">
              <a:spcBef>
                <a:spcPts val="0"/>
              </a:spcBef>
              <a:spcAft>
                <a:spcPts val="0"/>
              </a:spcAft>
              <a:buSzPts val="2800"/>
              <a:buFont typeface="Raleway"/>
              <a:buNone/>
              <a:defRPr sz="2800" b="1">
                <a:latin typeface="Raleway"/>
                <a:ea typeface="Raleway"/>
                <a:cs typeface="Raleway"/>
                <a:sym typeface="Raleway"/>
              </a:defRPr>
            </a:lvl2pPr>
            <a:lvl3pPr lvl="2">
              <a:spcBef>
                <a:spcPts val="0"/>
              </a:spcBef>
              <a:spcAft>
                <a:spcPts val="0"/>
              </a:spcAft>
              <a:buSzPts val="2800"/>
              <a:buFont typeface="Raleway"/>
              <a:buNone/>
              <a:defRPr sz="2800" b="1">
                <a:latin typeface="Raleway"/>
                <a:ea typeface="Raleway"/>
                <a:cs typeface="Raleway"/>
                <a:sym typeface="Raleway"/>
              </a:defRPr>
            </a:lvl3pPr>
            <a:lvl4pPr lvl="3">
              <a:spcBef>
                <a:spcPts val="0"/>
              </a:spcBef>
              <a:spcAft>
                <a:spcPts val="0"/>
              </a:spcAft>
              <a:buSzPts val="2800"/>
              <a:buFont typeface="Raleway"/>
              <a:buNone/>
              <a:defRPr sz="2800" b="1">
                <a:latin typeface="Raleway"/>
                <a:ea typeface="Raleway"/>
                <a:cs typeface="Raleway"/>
                <a:sym typeface="Raleway"/>
              </a:defRPr>
            </a:lvl4pPr>
            <a:lvl5pPr lvl="4">
              <a:spcBef>
                <a:spcPts val="0"/>
              </a:spcBef>
              <a:spcAft>
                <a:spcPts val="0"/>
              </a:spcAft>
              <a:buSzPts val="2800"/>
              <a:buFont typeface="Raleway"/>
              <a:buNone/>
              <a:defRPr sz="2800" b="1">
                <a:latin typeface="Raleway"/>
                <a:ea typeface="Raleway"/>
                <a:cs typeface="Raleway"/>
                <a:sym typeface="Raleway"/>
              </a:defRPr>
            </a:lvl5pPr>
            <a:lvl6pPr lvl="5">
              <a:spcBef>
                <a:spcPts val="0"/>
              </a:spcBef>
              <a:spcAft>
                <a:spcPts val="0"/>
              </a:spcAft>
              <a:buSzPts val="2800"/>
              <a:buFont typeface="Raleway"/>
              <a:buNone/>
              <a:defRPr sz="2800" b="1">
                <a:latin typeface="Raleway"/>
                <a:ea typeface="Raleway"/>
                <a:cs typeface="Raleway"/>
                <a:sym typeface="Raleway"/>
              </a:defRPr>
            </a:lvl6pPr>
            <a:lvl7pPr lvl="6">
              <a:spcBef>
                <a:spcPts val="0"/>
              </a:spcBef>
              <a:spcAft>
                <a:spcPts val="0"/>
              </a:spcAft>
              <a:buSzPts val="2800"/>
              <a:buFont typeface="Raleway"/>
              <a:buNone/>
              <a:defRPr sz="2800" b="1">
                <a:latin typeface="Raleway"/>
                <a:ea typeface="Raleway"/>
                <a:cs typeface="Raleway"/>
                <a:sym typeface="Raleway"/>
              </a:defRPr>
            </a:lvl7pPr>
            <a:lvl8pPr lvl="7">
              <a:spcBef>
                <a:spcPts val="0"/>
              </a:spcBef>
              <a:spcAft>
                <a:spcPts val="0"/>
              </a:spcAft>
              <a:buSzPts val="2800"/>
              <a:buFont typeface="Raleway"/>
              <a:buNone/>
              <a:defRPr sz="2800" b="1">
                <a:latin typeface="Raleway"/>
                <a:ea typeface="Raleway"/>
                <a:cs typeface="Raleway"/>
                <a:sym typeface="Raleway"/>
              </a:defRPr>
            </a:lvl8pPr>
            <a:lvl9pPr lvl="8">
              <a:spcBef>
                <a:spcPts val="0"/>
              </a:spcBef>
              <a:spcAft>
                <a:spcPts val="0"/>
              </a:spcAft>
              <a:buSzPts val="2800"/>
              <a:buFont typeface="Raleway"/>
              <a:buNone/>
              <a:defRPr sz="2800" b="1">
                <a:latin typeface="Raleway"/>
                <a:ea typeface="Raleway"/>
                <a:cs typeface="Raleway"/>
                <a:sym typeface="Raleway"/>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1150">
              <a:lnSpc>
                <a:spcPct val="115000"/>
              </a:lnSpc>
              <a:spcBef>
                <a:spcPts val="0"/>
              </a:spcBef>
              <a:spcAft>
                <a:spcPts val="0"/>
              </a:spcAft>
              <a:buClr>
                <a:schemeClr val="accent1"/>
              </a:buClr>
              <a:buSzPts val="1300"/>
              <a:buFont typeface="Lato"/>
              <a:buChar char="●"/>
              <a:defRPr sz="1300">
                <a:solidFill>
                  <a:schemeClr val="accent1"/>
                </a:solidFill>
                <a:latin typeface="Lato"/>
                <a:ea typeface="Lato"/>
                <a:cs typeface="Lato"/>
                <a:sym typeface="Lato"/>
              </a:defRPr>
            </a:lvl1pPr>
            <a:lvl2pPr marL="914400" lvl="1"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2pPr>
            <a:lvl3pPr marL="1371600" lvl="2"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3pPr>
            <a:lvl4pPr marL="1828800" lvl="3"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4pPr>
            <a:lvl5pPr marL="2286000" lvl="4"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5pPr>
            <a:lvl6pPr marL="2743200" lvl="5"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6pPr>
            <a:lvl7pPr marL="3200400" lvl="6"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7pPr>
            <a:lvl8pPr marL="3657600" lvl="7"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8pPr>
            <a:lvl9pPr marL="4114800" lvl="8" indent="-298450">
              <a:lnSpc>
                <a:spcPct val="115000"/>
              </a:lnSpc>
              <a:spcBef>
                <a:spcPts val="1600"/>
              </a:spcBef>
              <a:spcAft>
                <a:spcPts val="1600"/>
              </a:spcAft>
              <a:buClr>
                <a:schemeClr val="accent1"/>
              </a:buClr>
              <a:buSzPts val="1100"/>
              <a:buFont typeface="Lato"/>
              <a:buChar char="■"/>
              <a:defRPr sz="1100">
                <a:solidFill>
                  <a:schemeClr val="accent1"/>
                </a:solidFill>
                <a:latin typeface="Lato"/>
                <a:ea typeface="Lato"/>
                <a:cs typeface="Lato"/>
                <a:sym typeface="Lato"/>
              </a:defRPr>
            </a:lvl9pPr>
          </a:lstStyle>
          <a:p>
            <a:endParaRPr/>
          </a:p>
        </p:txBody>
      </p:sp>
      <p:sp>
        <p:nvSpPr>
          <p:cNvPr id="8" name="Google Shape;8;p1"/>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accent1"/>
                </a:solidFill>
                <a:latin typeface="Lato"/>
                <a:ea typeface="Lato"/>
                <a:cs typeface="Lato"/>
                <a:sym typeface="Lato"/>
              </a:defRPr>
            </a:lvl1pPr>
            <a:lvl2pPr lvl="1" algn="r">
              <a:buNone/>
              <a:defRPr sz="1000">
                <a:solidFill>
                  <a:schemeClr val="accent1"/>
                </a:solidFill>
                <a:latin typeface="Lato"/>
                <a:ea typeface="Lato"/>
                <a:cs typeface="Lato"/>
                <a:sym typeface="Lato"/>
              </a:defRPr>
            </a:lvl2pPr>
            <a:lvl3pPr lvl="2" algn="r">
              <a:buNone/>
              <a:defRPr sz="1000">
                <a:solidFill>
                  <a:schemeClr val="accent1"/>
                </a:solidFill>
                <a:latin typeface="Lato"/>
                <a:ea typeface="Lato"/>
                <a:cs typeface="Lato"/>
                <a:sym typeface="Lato"/>
              </a:defRPr>
            </a:lvl3pPr>
            <a:lvl4pPr lvl="3" algn="r">
              <a:buNone/>
              <a:defRPr sz="1000">
                <a:solidFill>
                  <a:schemeClr val="accent1"/>
                </a:solidFill>
                <a:latin typeface="Lato"/>
                <a:ea typeface="Lato"/>
                <a:cs typeface="Lato"/>
                <a:sym typeface="Lato"/>
              </a:defRPr>
            </a:lvl4pPr>
            <a:lvl5pPr lvl="4" algn="r">
              <a:buNone/>
              <a:defRPr sz="1000">
                <a:solidFill>
                  <a:schemeClr val="accent1"/>
                </a:solidFill>
                <a:latin typeface="Lato"/>
                <a:ea typeface="Lato"/>
                <a:cs typeface="Lato"/>
                <a:sym typeface="Lato"/>
              </a:defRPr>
            </a:lvl5pPr>
            <a:lvl6pPr lvl="5" algn="r">
              <a:buNone/>
              <a:defRPr sz="1000">
                <a:solidFill>
                  <a:schemeClr val="accent1"/>
                </a:solidFill>
                <a:latin typeface="Lato"/>
                <a:ea typeface="Lato"/>
                <a:cs typeface="Lato"/>
                <a:sym typeface="Lato"/>
              </a:defRPr>
            </a:lvl6pPr>
            <a:lvl7pPr lvl="6" algn="r">
              <a:buNone/>
              <a:defRPr sz="1000">
                <a:solidFill>
                  <a:schemeClr val="accent1"/>
                </a:solidFill>
                <a:latin typeface="Lato"/>
                <a:ea typeface="Lato"/>
                <a:cs typeface="Lato"/>
                <a:sym typeface="Lato"/>
              </a:defRPr>
            </a:lvl7pPr>
            <a:lvl8pPr lvl="7" algn="r">
              <a:buNone/>
              <a:defRPr sz="1000">
                <a:solidFill>
                  <a:schemeClr val="accent1"/>
                </a:solidFill>
                <a:latin typeface="Lato"/>
                <a:ea typeface="Lato"/>
                <a:cs typeface="Lato"/>
                <a:sym typeface="Lato"/>
              </a:defRPr>
            </a:lvl8pPr>
            <a:lvl9pPr lvl="8" algn="r">
              <a:buNone/>
              <a:defRPr sz="1000">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png"/><Relationship Id="rId5" Type="http://schemas.openxmlformats.org/officeDocument/2006/relationships/image" Target="../media/image4.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png"/><Relationship Id="rId4"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3"/>
          <p:cNvSpPr txBox="1">
            <a:spLocks noGrp="1"/>
          </p:cNvSpPr>
          <p:nvPr>
            <p:ph type="ctrTitle"/>
          </p:nvPr>
        </p:nvSpPr>
        <p:spPr>
          <a:xfrm>
            <a:off x="729450" y="1322450"/>
            <a:ext cx="7688100" cy="1664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4800"/>
              <a:t>Final Project Presentation</a:t>
            </a:r>
            <a:endParaRPr sz="4800"/>
          </a:p>
          <a:p>
            <a:pPr marL="0" lvl="0" indent="0" algn="l" rtl="0">
              <a:spcBef>
                <a:spcPts val="0"/>
              </a:spcBef>
              <a:spcAft>
                <a:spcPts val="0"/>
              </a:spcAft>
              <a:buNone/>
            </a:pPr>
            <a:endParaRPr sz="3000" b="0"/>
          </a:p>
        </p:txBody>
      </p:sp>
      <p:sp>
        <p:nvSpPr>
          <p:cNvPr id="87" name="Google Shape;87;p13"/>
          <p:cNvSpPr txBox="1">
            <a:spLocks noGrp="1"/>
          </p:cNvSpPr>
          <p:nvPr>
            <p:ph type="subTitle" idx="1"/>
          </p:nvPr>
        </p:nvSpPr>
        <p:spPr>
          <a:xfrm>
            <a:off x="3774450" y="2911625"/>
            <a:ext cx="5876400" cy="20085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800" b="1">
                <a:solidFill>
                  <a:srgbClr val="1C4587"/>
                </a:solidFill>
                <a:latin typeface="Times New Roman"/>
                <a:ea typeface="Times New Roman"/>
                <a:cs typeface="Times New Roman"/>
                <a:sym typeface="Times New Roman"/>
              </a:rPr>
              <a:t>EE / CprE / SE 491 – sddec20-proj01</a:t>
            </a:r>
            <a:endParaRPr sz="1800" b="1">
              <a:solidFill>
                <a:srgbClr val="660000"/>
              </a:solidFill>
              <a:latin typeface="Times New Roman"/>
              <a:ea typeface="Times New Roman"/>
              <a:cs typeface="Times New Roman"/>
              <a:sym typeface="Times New Roman"/>
            </a:endParaRPr>
          </a:p>
          <a:p>
            <a:pPr marL="0" lvl="0" indent="0" algn="l" rtl="0">
              <a:lnSpc>
                <a:spcPct val="115000"/>
              </a:lnSpc>
              <a:spcBef>
                <a:spcPts val="0"/>
              </a:spcBef>
              <a:spcAft>
                <a:spcPts val="0"/>
              </a:spcAft>
              <a:buNone/>
            </a:pPr>
            <a:r>
              <a:rPr lang="en" sz="2400" b="1">
                <a:solidFill>
                  <a:srgbClr val="660000"/>
                </a:solidFill>
                <a:latin typeface="Times New Roman"/>
                <a:ea typeface="Times New Roman"/>
                <a:cs typeface="Times New Roman"/>
                <a:sym typeface="Times New Roman"/>
              </a:rPr>
              <a:t>Machine learning for pilot biometrics</a:t>
            </a:r>
            <a:endParaRPr sz="2400" b="1">
              <a:solidFill>
                <a:srgbClr val="660000"/>
              </a:solidFill>
              <a:latin typeface="Times New Roman"/>
              <a:ea typeface="Times New Roman"/>
              <a:cs typeface="Times New Roman"/>
              <a:sym typeface="Times New Roman"/>
            </a:endParaRPr>
          </a:p>
          <a:p>
            <a:pPr marL="0" lvl="0" indent="0" algn="l" rtl="0">
              <a:lnSpc>
                <a:spcPct val="115000"/>
              </a:lnSpc>
              <a:spcBef>
                <a:spcPts val="0"/>
              </a:spcBef>
              <a:spcAft>
                <a:spcPts val="0"/>
              </a:spcAft>
              <a:buNone/>
            </a:pPr>
            <a:r>
              <a:rPr lang="en" sz="1800" b="1">
                <a:solidFill>
                  <a:srgbClr val="0C343D"/>
                </a:solidFill>
                <a:latin typeface="Times New Roman"/>
                <a:ea typeface="Times New Roman"/>
                <a:cs typeface="Times New Roman"/>
                <a:sym typeface="Times New Roman"/>
              </a:rPr>
              <a:t>Team Members:</a:t>
            </a:r>
            <a:endParaRPr sz="1800" b="1">
              <a:solidFill>
                <a:srgbClr val="0C343D"/>
              </a:solidFill>
              <a:latin typeface="Times New Roman"/>
              <a:ea typeface="Times New Roman"/>
              <a:cs typeface="Times New Roman"/>
              <a:sym typeface="Times New Roman"/>
            </a:endParaRPr>
          </a:p>
          <a:p>
            <a:pPr marL="0" lvl="0" indent="0" algn="l" rtl="0">
              <a:lnSpc>
                <a:spcPct val="115000"/>
              </a:lnSpc>
              <a:spcBef>
                <a:spcPts val="0"/>
              </a:spcBef>
              <a:spcAft>
                <a:spcPts val="0"/>
              </a:spcAft>
              <a:buNone/>
            </a:pPr>
            <a:r>
              <a:rPr lang="en" sz="1800">
                <a:solidFill>
                  <a:srgbClr val="0C343D"/>
                </a:solidFill>
                <a:latin typeface="Times New Roman"/>
                <a:ea typeface="Times New Roman"/>
                <a:cs typeface="Times New Roman"/>
                <a:sym typeface="Times New Roman"/>
              </a:rPr>
              <a:t>Jianhang Liu, Feng Lin, Xuewen Jiang, Xiuyuan Guo, Sicheng Zeng, Junjie Chen</a:t>
            </a:r>
            <a:endParaRPr sz="1800" b="1">
              <a:solidFill>
                <a:srgbClr val="0C343D"/>
              </a:solidFill>
              <a:latin typeface="Times New Roman"/>
              <a:ea typeface="Times New Roman"/>
              <a:cs typeface="Times New Roman"/>
              <a:sym typeface="Times New Roman"/>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23"/>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Prune challenge</a:t>
            </a:r>
            <a:endParaRPr/>
          </a:p>
        </p:txBody>
      </p:sp>
      <p:sp>
        <p:nvSpPr>
          <p:cNvPr id="157" name="Google Shape;157;p23"/>
          <p:cNvSpPr txBox="1">
            <a:spLocks noGrp="1"/>
          </p:cNvSpPr>
          <p:nvPr>
            <p:ph type="body" idx="1"/>
          </p:nvPr>
        </p:nvSpPr>
        <p:spPr>
          <a:xfrm>
            <a:off x="729450" y="2078875"/>
            <a:ext cx="7688700" cy="2261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solidFill>
                  <a:srgbClr val="666666"/>
                </a:solidFill>
              </a:rPr>
              <a:t>I use TensorFlow and Keras in the pruning process.  During pruning, two elements are most important, which are sparsity and schedule that directly affect final model result . </a:t>
            </a:r>
            <a:endParaRPr sz="1400">
              <a:solidFill>
                <a:srgbClr val="666666"/>
              </a:solidFill>
            </a:endParaRPr>
          </a:p>
          <a:p>
            <a:pPr marL="0" lvl="0" indent="0" algn="l" rtl="0">
              <a:spcBef>
                <a:spcPts val="0"/>
              </a:spcBef>
              <a:spcAft>
                <a:spcPts val="0"/>
              </a:spcAft>
              <a:buNone/>
            </a:pPr>
            <a:endParaRPr sz="1400">
              <a:solidFill>
                <a:srgbClr val="666666"/>
              </a:solidFill>
            </a:endParaRPr>
          </a:p>
          <a:p>
            <a:pPr marL="0" lvl="0" indent="0" algn="l" rtl="0">
              <a:spcBef>
                <a:spcPts val="0"/>
              </a:spcBef>
              <a:spcAft>
                <a:spcPts val="0"/>
              </a:spcAft>
              <a:buNone/>
            </a:pPr>
            <a:r>
              <a:rPr lang="en" sz="1400">
                <a:solidFill>
                  <a:srgbClr val="666666"/>
                </a:solidFill>
              </a:rPr>
              <a:t>I set epochs,initial_sparsity, and final sparsity to achieve the best outcome that is less memory and more accuracy. During the process, I read lots of essay to learn new technology and try to do my best. I choose four epochs and 50% to 90% sparsity in the openclose_eye model by testing. In the end, I got a pruned model in my computer.  </a:t>
            </a:r>
            <a:endParaRPr sz="1400">
              <a:solidFill>
                <a:srgbClr val="666666"/>
              </a:solidFill>
            </a:endParaRPr>
          </a:p>
          <a:p>
            <a:pPr marL="0" lvl="0" indent="0" algn="l" rtl="0">
              <a:spcBef>
                <a:spcPts val="0"/>
              </a:spcBef>
              <a:spcAft>
                <a:spcPts val="0"/>
              </a:spcAft>
              <a:buNone/>
            </a:pPr>
            <a:endParaRPr sz="1150">
              <a:solidFill>
                <a:srgbClr val="666666"/>
              </a:solidFill>
              <a:highlight>
                <a:srgbClr val="FFFFFF"/>
              </a:highlight>
            </a:endParaRPr>
          </a:p>
          <a:p>
            <a:pPr marL="0" lvl="0" indent="0" algn="l" rtl="0">
              <a:spcBef>
                <a:spcPts val="1600"/>
              </a:spcBef>
              <a:spcAft>
                <a:spcPts val="0"/>
              </a:spcAft>
              <a:buNone/>
            </a:pPr>
            <a:endParaRPr>
              <a:solidFill>
                <a:srgbClr val="666666"/>
              </a:solidFill>
            </a:endParaRPr>
          </a:p>
          <a:p>
            <a:pPr marL="0" lvl="0" indent="0" algn="l" rtl="0">
              <a:spcBef>
                <a:spcPts val="1600"/>
              </a:spcBef>
              <a:spcAft>
                <a:spcPts val="0"/>
              </a:spcAft>
              <a:buNone/>
            </a:pPr>
            <a:endParaRPr>
              <a:solidFill>
                <a:srgbClr val="666666"/>
              </a:solidFill>
            </a:endParaRPr>
          </a:p>
          <a:p>
            <a:pPr marL="0" lvl="0" indent="0" algn="l" rtl="0">
              <a:spcBef>
                <a:spcPts val="1600"/>
              </a:spcBef>
              <a:spcAft>
                <a:spcPts val="1600"/>
              </a:spcAft>
              <a:buNone/>
            </a:pPr>
            <a:endParaRPr>
              <a:solidFill>
                <a:srgbClr val="666666"/>
              </a:solidFill>
            </a:endParaRPr>
          </a:p>
        </p:txBody>
      </p:sp>
      <p:sp>
        <p:nvSpPr>
          <p:cNvPr id="158" name="Google Shape;158;p23"/>
          <p:cNvSpPr txBox="1"/>
          <p:nvPr/>
        </p:nvSpPr>
        <p:spPr>
          <a:xfrm>
            <a:off x="729450" y="4565000"/>
            <a:ext cx="2005200" cy="29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Lato"/>
                <a:ea typeface="Lato"/>
                <a:cs typeface="Lato"/>
                <a:sym typeface="Lato"/>
              </a:rPr>
              <a:t>Sicheng Zeng（2）</a:t>
            </a:r>
            <a:endParaRPr>
              <a:latin typeface="Lato"/>
              <a:ea typeface="Lato"/>
              <a:cs typeface="Lato"/>
              <a:sym typeface="Lato"/>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24"/>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Transfer to tensorflow lite and Run in Ultra 96</a:t>
            </a:r>
            <a:endParaRPr/>
          </a:p>
        </p:txBody>
      </p:sp>
      <p:sp>
        <p:nvSpPr>
          <p:cNvPr id="164" name="Google Shape;164;p24"/>
          <p:cNvSpPr txBox="1">
            <a:spLocks noGrp="1"/>
          </p:cNvSpPr>
          <p:nvPr>
            <p:ph type="body" idx="1"/>
          </p:nvPr>
        </p:nvSpPr>
        <p:spPr>
          <a:xfrm>
            <a:off x="729450" y="2078875"/>
            <a:ext cx="7688700" cy="2261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After pruning process, I got a pruned model. Now, I transfer the model to the TensorFlow Lite format, which is required for Ultra 96. After transfer, I got an 80% less size model with 84% accuracy in Ultra 96 board. I also learned who to run TensorFlow Lite on the board, but I can have one because of the coronavirus.</a:t>
            </a:r>
            <a:endParaRPr/>
          </a:p>
          <a:p>
            <a:pPr marL="0" lvl="0" indent="0" algn="l" rtl="0">
              <a:spcBef>
                <a:spcPts val="1600"/>
              </a:spcBef>
              <a:spcAft>
                <a:spcPts val="0"/>
              </a:spcAft>
              <a:buNone/>
            </a:pPr>
            <a:r>
              <a:rPr lang="en"/>
              <a:t>In the semester, we are all newbie for machine learning in the beginning. However, we grow into the area and seek better technology during the semester. Thank everyone help us in the semester. </a:t>
            </a:r>
            <a:endParaRPr/>
          </a:p>
          <a:p>
            <a:pPr marL="0" lvl="0" indent="0" algn="l" rtl="0">
              <a:spcBef>
                <a:spcPts val="1600"/>
              </a:spcBef>
              <a:spcAft>
                <a:spcPts val="0"/>
              </a:spcAft>
              <a:buNone/>
            </a:pPr>
            <a:endParaRPr/>
          </a:p>
          <a:p>
            <a:pPr marL="0" lvl="0" indent="0" algn="l" rtl="0">
              <a:spcBef>
                <a:spcPts val="1600"/>
              </a:spcBef>
              <a:spcAft>
                <a:spcPts val="1600"/>
              </a:spcAft>
              <a:buNone/>
            </a:pPr>
            <a:endParaRPr/>
          </a:p>
        </p:txBody>
      </p:sp>
      <p:sp>
        <p:nvSpPr>
          <p:cNvPr id="165" name="Google Shape;165;p24"/>
          <p:cNvSpPr txBox="1"/>
          <p:nvPr/>
        </p:nvSpPr>
        <p:spPr>
          <a:xfrm>
            <a:off x="729450" y="4565000"/>
            <a:ext cx="2005200" cy="29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Lato"/>
                <a:ea typeface="Lato"/>
                <a:cs typeface="Lato"/>
                <a:sym typeface="Lato"/>
              </a:rPr>
              <a:t>Sicheng Zeng（3）</a:t>
            </a:r>
            <a:endParaRPr>
              <a:latin typeface="Lato"/>
              <a:ea typeface="Lato"/>
              <a:cs typeface="Lato"/>
              <a:sym typeface="Lato"/>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25"/>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Setting up ultra 96-v2 inference metrics </a:t>
            </a:r>
            <a:endParaRPr/>
          </a:p>
        </p:txBody>
      </p:sp>
      <p:sp>
        <p:nvSpPr>
          <p:cNvPr id="171" name="Google Shape;171;p25"/>
          <p:cNvSpPr txBox="1">
            <a:spLocks noGrp="1"/>
          </p:cNvSpPr>
          <p:nvPr>
            <p:ph type="body" idx="1"/>
          </p:nvPr>
        </p:nvSpPr>
        <p:spPr>
          <a:xfrm>
            <a:off x="729450" y="2078875"/>
            <a:ext cx="7688700" cy="2261100"/>
          </a:xfrm>
          <a:prstGeom prst="rect">
            <a:avLst/>
          </a:prstGeom>
        </p:spPr>
        <p:txBody>
          <a:bodyPr spcFirstLastPara="1" wrap="square" lIns="91425" tIns="91425" rIns="91425" bIns="91425" anchor="t" anchorCtr="0">
            <a:noAutofit/>
          </a:bodyPr>
          <a:lstStyle/>
          <a:p>
            <a:pPr marL="457200" lvl="0" indent="-311150" algn="l" rtl="0">
              <a:spcBef>
                <a:spcPts val="0"/>
              </a:spcBef>
              <a:spcAft>
                <a:spcPts val="0"/>
              </a:spcAft>
              <a:buSzPts val="1300"/>
              <a:buChar char="-"/>
            </a:pPr>
            <a:r>
              <a:rPr lang="en"/>
              <a:t>Our project is improving the existing algorithm in terms of inferencing latency and memory usage, therefore setting up the proper metrics is a necessary and essential aspect that should be done early </a:t>
            </a:r>
            <a:endParaRPr/>
          </a:p>
          <a:p>
            <a:pPr marL="457200" lvl="0" indent="-311150" algn="l" rtl="0">
              <a:spcBef>
                <a:spcPts val="0"/>
              </a:spcBef>
              <a:spcAft>
                <a:spcPts val="0"/>
              </a:spcAft>
              <a:buSzPts val="1300"/>
              <a:buChar char="-"/>
            </a:pPr>
            <a:r>
              <a:rPr lang="en"/>
              <a:t>Measured existing  algorithm metrics, with quantization to 8 bit using tensorflow lite </a:t>
            </a:r>
            <a:endParaRPr/>
          </a:p>
          <a:p>
            <a:pPr marL="0" lvl="0" indent="0" algn="l" rtl="0">
              <a:spcBef>
                <a:spcPts val="1600"/>
              </a:spcBef>
              <a:spcAft>
                <a:spcPts val="0"/>
              </a:spcAft>
              <a:buNone/>
            </a:pPr>
            <a:endParaRPr/>
          </a:p>
          <a:p>
            <a:pPr marL="0" lvl="0" indent="0" algn="l" rtl="0">
              <a:spcBef>
                <a:spcPts val="1600"/>
              </a:spcBef>
              <a:spcAft>
                <a:spcPts val="0"/>
              </a:spcAft>
              <a:buNone/>
            </a:pPr>
            <a:endParaRPr/>
          </a:p>
          <a:p>
            <a:pPr marL="0" lvl="0" indent="0" algn="l" rtl="0">
              <a:spcBef>
                <a:spcPts val="1600"/>
              </a:spcBef>
              <a:spcAft>
                <a:spcPts val="1600"/>
              </a:spcAft>
              <a:buNone/>
            </a:pPr>
            <a:r>
              <a:rPr lang="en"/>
              <a:t>														Junjie Chen</a:t>
            </a:r>
            <a:endParaRPr/>
          </a:p>
        </p:txBody>
      </p:sp>
      <p:pic>
        <p:nvPicPr>
          <p:cNvPr id="2" name="Junjie_Chen1" descr="Junjie_Chen1">
            <a:hlinkClick r:id="" action="ppaction://media"/>
            <a:extLst>
              <a:ext uri="{FF2B5EF4-FFF2-40B4-BE49-F238E27FC236}">
                <a16:creationId xmlns:a16="http://schemas.microsoft.com/office/drawing/2014/main" id="{3C65FE78-9A9B-CB4E-960D-0D245270548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175" y="1588"/>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1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26"/>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Inferencing baseline with tf-lite </a:t>
            </a:r>
            <a:endParaRPr/>
          </a:p>
        </p:txBody>
      </p:sp>
      <p:sp>
        <p:nvSpPr>
          <p:cNvPr id="177" name="Google Shape;177;p26"/>
          <p:cNvSpPr txBox="1">
            <a:spLocks noGrp="1"/>
          </p:cNvSpPr>
          <p:nvPr>
            <p:ph type="body" idx="1"/>
          </p:nvPr>
        </p:nvSpPr>
        <p:spPr>
          <a:xfrm>
            <a:off x="729450" y="2078875"/>
            <a:ext cx="8064600" cy="3424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	</a:t>
            </a:r>
            <a:endParaRPr/>
          </a:p>
          <a:p>
            <a:pPr marL="0" lvl="0" indent="0" algn="l" rtl="0">
              <a:spcBef>
                <a:spcPts val="1600"/>
              </a:spcBef>
              <a:spcAft>
                <a:spcPts val="0"/>
              </a:spcAft>
              <a:buNone/>
            </a:pPr>
            <a:endParaRPr/>
          </a:p>
          <a:p>
            <a:pPr marL="0" lvl="0" indent="0" algn="l" rtl="0">
              <a:spcBef>
                <a:spcPts val="1600"/>
              </a:spcBef>
              <a:spcAft>
                <a:spcPts val="0"/>
              </a:spcAft>
              <a:buNone/>
            </a:pPr>
            <a:endParaRPr/>
          </a:p>
          <a:p>
            <a:pPr marL="0" lvl="0" indent="0" algn="l" rtl="0">
              <a:spcBef>
                <a:spcPts val="1600"/>
              </a:spcBef>
              <a:spcAft>
                <a:spcPts val="0"/>
              </a:spcAft>
              <a:buNone/>
            </a:pPr>
            <a:endParaRPr/>
          </a:p>
          <a:p>
            <a:pPr marL="0" lvl="0" indent="0" algn="l" rtl="0">
              <a:spcBef>
                <a:spcPts val="1600"/>
              </a:spcBef>
              <a:spcAft>
                <a:spcPts val="0"/>
              </a:spcAft>
              <a:buNone/>
            </a:pPr>
            <a:endParaRPr/>
          </a:p>
          <a:p>
            <a:pPr marL="0" lvl="0" indent="0" algn="l" rtl="0">
              <a:spcBef>
                <a:spcPts val="1600"/>
              </a:spcBef>
              <a:spcAft>
                <a:spcPts val="0"/>
              </a:spcAft>
              <a:buNone/>
            </a:pPr>
            <a:endParaRPr/>
          </a:p>
          <a:p>
            <a:pPr marL="0" lvl="0" indent="0" algn="l" rtl="0">
              <a:spcBef>
                <a:spcPts val="1600"/>
              </a:spcBef>
              <a:spcAft>
                <a:spcPts val="0"/>
              </a:spcAft>
              <a:buNone/>
            </a:pPr>
            <a:r>
              <a:rPr lang="en"/>
              <a:t>														</a:t>
            </a:r>
            <a:endParaRPr/>
          </a:p>
          <a:p>
            <a:pPr marL="6858000" lvl="0" indent="0" algn="l" rtl="0">
              <a:spcBef>
                <a:spcPts val="1600"/>
              </a:spcBef>
              <a:spcAft>
                <a:spcPts val="1600"/>
              </a:spcAft>
              <a:buNone/>
            </a:pPr>
            <a:r>
              <a:rPr lang="en"/>
              <a:t>Junjie Chen</a:t>
            </a:r>
            <a:endParaRPr/>
          </a:p>
        </p:txBody>
      </p:sp>
      <p:pic>
        <p:nvPicPr>
          <p:cNvPr id="178" name="Google Shape;178;p26"/>
          <p:cNvPicPr preferRelativeResize="0"/>
          <p:nvPr/>
        </p:nvPicPr>
        <p:blipFill>
          <a:blip r:embed="rId5">
            <a:alphaModFix/>
          </a:blip>
          <a:stretch>
            <a:fillRect/>
          </a:stretch>
        </p:blipFill>
        <p:spPr>
          <a:xfrm>
            <a:off x="729450" y="2023450"/>
            <a:ext cx="4872250" cy="2839375"/>
          </a:xfrm>
          <a:prstGeom prst="rect">
            <a:avLst/>
          </a:prstGeom>
          <a:noFill/>
          <a:ln>
            <a:noFill/>
          </a:ln>
        </p:spPr>
      </p:pic>
      <p:pic>
        <p:nvPicPr>
          <p:cNvPr id="2" name="Junjie_Chen2" descr="Junjie_Chen2">
            <a:hlinkClick r:id="" action="ppaction://media"/>
            <a:extLst>
              <a:ext uri="{FF2B5EF4-FFF2-40B4-BE49-F238E27FC236}">
                <a16:creationId xmlns:a16="http://schemas.microsoft.com/office/drawing/2014/main" id="{CE2A04E8-06B6-3B4E-B83D-5C07D327596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88" y="1588"/>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23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27"/>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Improving algorithm with hardware acceleration</a:t>
            </a:r>
            <a:endParaRPr/>
          </a:p>
        </p:txBody>
      </p:sp>
      <p:sp>
        <p:nvSpPr>
          <p:cNvPr id="184" name="Google Shape;184;p27"/>
          <p:cNvSpPr txBox="1">
            <a:spLocks noGrp="1"/>
          </p:cNvSpPr>
          <p:nvPr>
            <p:ph type="body" idx="1"/>
          </p:nvPr>
        </p:nvSpPr>
        <p:spPr>
          <a:xfrm>
            <a:off x="729450" y="2078875"/>
            <a:ext cx="7688700" cy="2261100"/>
          </a:xfrm>
          <a:prstGeom prst="rect">
            <a:avLst/>
          </a:prstGeom>
        </p:spPr>
        <p:txBody>
          <a:bodyPr spcFirstLastPara="1" wrap="square" lIns="91425" tIns="91425" rIns="91425" bIns="91425" anchor="t" anchorCtr="0">
            <a:noAutofit/>
          </a:bodyPr>
          <a:lstStyle/>
          <a:p>
            <a:pPr marL="457200" lvl="0" indent="-311150" algn="l" rtl="0">
              <a:spcBef>
                <a:spcPts val="0"/>
              </a:spcBef>
              <a:spcAft>
                <a:spcPts val="0"/>
              </a:spcAft>
              <a:buSzPts val="1300"/>
              <a:buAutoNum type="arabicPeriod"/>
            </a:pPr>
            <a:r>
              <a:rPr lang="en"/>
              <a:t>FPGA has great advantage in terms of flexibility</a:t>
            </a:r>
            <a:endParaRPr/>
          </a:p>
          <a:p>
            <a:pPr marL="457200" lvl="0" indent="-311150" algn="l" rtl="0">
              <a:spcBef>
                <a:spcPts val="0"/>
              </a:spcBef>
              <a:spcAft>
                <a:spcPts val="0"/>
              </a:spcAft>
              <a:buSzPts val="1300"/>
              <a:buAutoNum type="arabicPeriod"/>
            </a:pPr>
            <a:r>
              <a:rPr lang="en"/>
              <a:t>Massive parallelism comparing to CPU</a:t>
            </a:r>
            <a:endParaRPr/>
          </a:p>
          <a:p>
            <a:pPr marL="457200" lvl="0" indent="-311150" algn="l" rtl="0">
              <a:spcBef>
                <a:spcPts val="0"/>
              </a:spcBef>
              <a:spcAft>
                <a:spcPts val="0"/>
              </a:spcAft>
              <a:buSzPts val="1300"/>
              <a:buAutoNum type="arabicPeriod"/>
            </a:pPr>
            <a:r>
              <a:rPr lang="en"/>
              <a:t>Using existing framework ‘PYNQ-BNN’ from Xilinx </a:t>
            </a:r>
            <a:endParaRPr/>
          </a:p>
          <a:p>
            <a:pPr marL="457200" lvl="0" indent="-311150" algn="l" rtl="0">
              <a:spcBef>
                <a:spcPts val="0"/>
              </a:spcBef>
              <a:spcAft>
                <a:spcPts val="0"/>
              </a:spcAft>
              <a:buSzPts val="1300"/>
              <a:buAutoNum type="arabicPeriod"/>
            </a:pPr>
            <a:r>
              <a:rPr lang="en"/>
              <a:t>Binary weights and hardware acceleration </a:t>
            </a:r>
            <a:endParaRPr/>
          </a:p>
          <a:p>
            <a:pPr marL="457200" lvl="0" indent="-311150" algn="l" rtl="0">
              <a:spcBef>
                <a:spcPts val="0"/>
              </a:spcBef>
              <a:spcAft>
                <a:spcPts val="0"/>
              </a:spcAft>
              <a:buSzPts val="1300"/>
              <a:buAutoNum type="arabicPeriod"/>
            </a:pPr>
            <a:r>
              <a:rPr lang="en"/>
              <a:t>Pre-manipulated data to required forms and promising inferencing speed, with some drops in accuracy </a:t>
            </a:r>
            <a:endParaRPr/>
          </a:p>
          <a:p>
            <a:pPr marL="0" lvl="0" indent="0" algn="l" rtl="0">
              <a:spcBef>
                <a:spcPts val="1600"/>
              </a:spcBef>
              <a:spcAft>
                <a:spcPts val="0"/>
              </a:spcAft>
              <a:buNone/>
            </a:pPr>
            <a:endParaRPr/>
          </a:p>
          <a:p>
            <a:pPr marL="0" lvl="0" indent="0" algn="l" rtl="0">
              <a:spcBef>
                <a:spcPts val="1600"/>
              </a:spcBef>
              <a:spcAft>
                <a:spcPts val="1600"/>
              </a:spcAft>
              <a:buNone/>
            </a:pPr>
            <a:r>
              <a:rPr lang="en"/>
              <a:t>														Junjie Chen</a:t>
            </a:r>
            <a:endParaRPr/>
          </a:p>
        </p:txBody>
      </p:sp>
      <p:pic>
        <p:nvPicPr>
          <p:cNvPr id="2" name="Junjie_Chen3" descr="Junjie_Chen3">
            <a:hlinkClick r:id="" action="ppaction://media"/>
            <a:extLst>
              <a:ext uri="{FF2B5EF4-FFF2-40B4-BE49-F238E27FC236}">
                <a16:creationId xmlns:a16="http://schemas.microsoft.com/office/drawing/2014/main" id="{4D074D4C-686E-F64D-8BE0-CEFA6F44D71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175" y="1588"/>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389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4"/>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Introduction</a:t>
            </a:r>
            <a:endParaRPr/>
          </a:p>
        </p:txBody>
      </p:sp>
      <p:sp>
        <p:nvSpPr>
          <p:cNvPr id="93" name="Google Shape;93;p14"/>
          <p:cNvSpPr txBox="1">
            <a:spLocks noGrp="1"/>
          </p:cNvSpPr>
          <p:nvPr>
            <p:ph type="body" idx="1"/>
          </p:nvPr>
        </p:nvSpPr>
        <p:spPr>
          <a:xfrm>
            <a:off x="729450" y="2078875"/>
            <a:ext cx="7688700" cy="2478600"/>
          </a:xfrm>
          <a:prstGeom prst="rect">
            <a:avLst/>
          </a:prstGeom>
        </p:spPr>
        <p:txBody>
          <a:bodyPr spcFirstLastPara="1" wrap="square" lIns="91425" tIns="91425" rIns="91425" bIns="91425" anchor="t" anchorCtr="0">
            <a:noAutofit/>
          </a:bodyPr>
          <a:lstStyle/>
          <a:p>
            <a:pPr marL="457200" lvl="0" indent="-304800" algn="l" rtl="0">
              <a:spcBef>
                <a:spcPts val="0"/>
              </a:spcBef>
              <a:spcAft>
                <a:spcPts val="0"/>
              </a:spcAft>
              <a:buSzPts val="1200"/>
              <a:buChar char="-"/>
            </a:pPr>
            <a:r>
              <a:rPr lang="en" sz="1200">
                <a:latin typeface="Arial"/>
                <a:ea typeface="Arial"/>
                <a:cs typeface="Arial"/>
                <a:sym typeface="Arial"/>
              </a:rPr>
              <a:t>Problem:</a:t>
            </a:r>
            <a:endParaRPr sz="1200">
              <a:latin typeface="Arial"/>
              <a:ea typeface="Arial"/>
              <a:cs typeface="Arial"/>
              <a:sym typeface="Arial"/>
            </a:endParaRPr>
          </a:p>
          <a:p>
            <a:pPr marL="914400" lvl="1" indent="-304800" algn="l" rtl="0">
              <a:lnSpc>
                <a:spcPct val="110000"/>
              </a:lnSpc>
              <a:spcBef>
                <a:spcPts val="600"/>
              </a:spcBef>
              <a:spcAft>
                <a:spcPts val="0"/>
              </a:spcAft>
              <a:buSzPts val="1200"/>
              <a:buFont typeface="Arial"/>
              <a:buChar char="-"/>
            </a:pPr>
            <a:r>
              <a:rPr lang="en" sz="1000">
                <a:latin typeface="Constantia"/>
                <a:ea typeface="Constantia"/>
                <a:cs typeface="Constantia"/>
                <a:sym typeface="Constantia"/>
              </a:rPr>
              <a:t>Hypoxia, Fatigue, Strain Doubles would cause pilots to crush their airplane, huge losses economically and not to mention they put their life in danger</a:t>
            </a:r>
            <a:endParaRPr sz="1000">
              <a:latin typeface="Constantia"/>
              <a:ea typeface="Constantia"/>
              <a:cs typeface="Constantia"/>
              <a:sym typeface="Constantia"/>
            </a:endParaRPr>
          </a:p>
          <a:p>
            <a:pPr marL="457200" lvl="0" indent="-304800" algn="l" rtl="0">
              <a:spcBef>
                <a:spcPts val="1000"/>
              </a:spcBef>
              <a:spcAft>
                <a:spcPts val="0"/>
              </a:spcAft>
              <a:buSzPts val="1200"/>
              <a:buChar char="-"/>
            </a:pPr>
            <a:r>
              <a:rPr lang="en" sz="1200">
                <a:latin typeface="Arial"/>
                <a:ea typeface="Arial"/>
                <a:cs typeface="Arial"/>
                <a:sym typeface="Arial"/>
              </a:rPr>
              <a:t>Project Statement:</a:t>
            </a:r>
            <a:endParaRPr sz="1200">
              <a:latin typeface="Arial"/>
              <a:ea typeface="Arial"/>
              <a:cs typeface="Arial"/>
              <a:sym typeface="Arial"/>
            </a:endParaRPr>
          </a:p>
          <a:p>
            <a:pPr marL="914400" lvl="1" indent="-304800" algn="l" rtl="0">
              <a:lnSpc>
                <a:spcPct val="110000"/>
              </a:lnSpc>
              <a:spcBef>
                <a:spcPts val="600"/>
              </a:spcBef>
              <a:spcAft>
                <a:spcPts val="0"/>
              </a:spcAft>
              <a:buSzPts val="1200"/>
              <a:buFont typeface="Arial"/>
              <a:buChar char="-"/>
            </a:pPr>
            <a:r>
              <a:rPr lang="en" sz="1000">
                <a:latin typeface="Constantia"/>
                <a:ea typeface="Constantia"/>
                <a:cs typeface="Constantia"/>
                <a:sym typeface="Constantia"/>
              </a:rPr>
              <a:t>Machine Learning algorithm has been developed to detect the blink rate on pilots, based on research, several blink patterns are related to Hypoxia, Fatigue and strain Doubles. Machine learning is loaded onto a fast processing edge device(FPGA) to detect such fatigue patterns. Our goal is to improve the existing machine learning algorithm, in terms of accuracy and efficiency by accelerating the algorithm from both software and hardware perspective.</a:t>
            </a:r>
            <a:endParaRPr sz="1000">
              <a:latin typeface="Constantia"/>
              <a:ea typeface="Constantia"/>
              <a:cs typeface="Constantia"/>
              <a:sym typeface="Constantia"/>
            </a:endParaRPr>
          </a:p>
          <a:p>
            <a:pPr marL="914400" lvl="0" indent="0" algn="l" rtl="0">
              <a:lnSpc>
                <a:spcPct val="110000"/>
              </a:lnSpc>
              <a:spcBef>
                <a:spcPts val="1000"/>
              </a:spcBef>
              <a:spcAft>
                <a:spcPts val="0"/>
              </a:spcAft>
              <a:buNone/>
            </a:pPr>
            <a:endParaRPr sz="1000">
              <a:latin typeface="Constantia"/>
              <a:ea typeface="Constantia"/>
              <a:cs typeface="Constantia"/>
              <a:sym typeface="Constantia"/>
            </a:endParaRPr>
          </a:p>
          <a:p>
            <a:pPr marL="914400" lvl="0" indent="0" algn="l" rtl="0">
              <a:lnSpc>
                <a:spcPct val="110000"/>
              </a:lnSpc>
              <a:spcBef>
                <a:spcPts val="1000"/>
              </a:spcBef>
              <a:spcAft>
                <a:spcPts val="0"/>
              </a:spcAft>
              <a:buNone/>
            </a:pPr>
            <a:r>
              <a:rPr lang="en" sz="1000">
                <a:latin typeface="Constantia"/>
                <a:ea typeface="Constantia"/>
                <a:cs typeface="Constantia"/>
                <a:sym typeface="Constantia"/>
              </a:rPr>
              <a:t>												Xiuyuan Guo</a:t>
            </a:r>
            <a:endParaRPr sz="1000">
              <a:latin typeface="Constantia"/>
              <a:ea typeface="Constantia"/>
              <a:cs typeface="Constantia"/>
              <a:sym typeface="Constantia"/>
            </a:endParaRPr>
          </a:p>
          <a:p>
            <a:pPr marL="0" lvl="0" indent="0" algn="l" rtl="0">
              <a:lnSpc>
                <a:spcPct val="110000"/>
              </a:lnSpc>
              <a:spcBef>
                <a:spcPts val="1000"/>
              </a:spcBef>
              <a:spcAft>
                <a:spcPts val="1000"/>
              </a:spcAft>
              <a:buNone/>
            </a:pPr>
            <a:endParaRPr sz="1000">
              <a:latin typeface="Constantia"/>
              <a:ea typeface="Constantia"/>
              <a:cs typeface="Constantia"/>
              <a:sym typeface="Constantia"/>
            </a:endParaRPr>
          </a:p>
        </p:txBody>
      </p:sp>
      <p:pic>
        <p:nvPicPr>
          <p:cNvPr id="2" name="xiuyuan guo introduction" descr="xiuyuan guo introduction">
            <a:hlinkClick r:id="" action="ppaction://media"/>
            <a:extLst>
              <a:ext uri="{FF2B5EF4-FFF2-40B4-BE49-F238E27FC236}">
                <a16:creationId xmlns:a16="http://schemas.microsoft.com/office/drawing/2014/main" id="{09F34276-4E07-D040-AE61-93D0CA1BE5F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88" y="1588"/>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15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16"/>
          <p:cNvSpPr txBox="1">
            <a:spLocks noGrp="1"/>
          </p:cNvSpPr>
          <p:nvPr>
            <p:ph type="title"/>
          </p:nvPr>
        </p:nvSpPr>
        <p:spPr>
          <a:xfrm>
            <a:off x="228175" y="1247725"/>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Camera Interface </a:t>
            </a:r>
            <a:endParaRPr/>
          </a:p>
          <a:p>
            <a:pPr marL="0" lvl="0" indent="0" algn="l" rtl="0">
              <a:spcBef>
                <a:spcPts val="0"/>
              </a:spcBef>
              <a:spcAft>
                <a:spcPts val="0"/>
              </a:spcAft>
              <a:buNone/>
            </a:pPr>
            <a:endParaRPr/>
          </a:p>
        </p:txBody>
      </p:sp>
      <p:sp>
        <p:nvSpPr>
          <p:cNvPr id="106" name="Google Shape;106;p16"/>
          <p:cNvSpPr txBox="1">
            <a:spLocks noGrp="1"/>
          </p:cNvSpPr>
          <p:nvPr>
            <p:ph type="body" idx="1"/>
          </p:nvPr>
        </p:nvSpPr>
        <p:spPr>
          <a:xfrm>
            <a:off x="228175" y="1882725"/>
            <a:ext cx="3477000" cy="2261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Things we already done:</a:t>
            </a:r>
            <a:endParaRPr/>
          </a:p>
          <a:p>
            <a:pPr marL="457200" lvl="0" indent="-311150" algn="l" rtl="0">
              <a:spcBef>
                <a:spcPts val="1600"/>
              </a:spcBef>
              <a:spcAft>
                <a:spcPts val="0"/>
              </a:spcAft>
              <a:buSzPts val="1300"/>
              <a:buAutoNum type="arabicPeriod"/>
            </a:pPr>
            <a:r>
              <a:rPr lang="en"/>
              <a:t>Connecting and using USB camera for Ultra 96</a:t>
            </a:r>
            <a:endParaRPr/>
          </a:p>
          <a:p>
            <a:pPr marL="457200" lvl="0" indent="-311150" algn="l" rtl="0">
              <a:spcBef>
                <a:spcPts val="0"/>
              </a:spcBef>
              <a:spcAft>
                <a:spcPts val="0"/>
              </a:spcAft>
              <a:buSzPts val="1300"/>
              <a:buAutoNum type="arabicPeriod"/>
            </a:pPr>
            <a:r>
              <a:rPr lang="en"/>
              <a:t>Trade study on Camera Interface: </a:t>
            </a:r>
            <a:endParaRPr/>
          </a:p>
          <a:p>
            <a:pPr marL="0" lvl="0" indent="0" algn="l" rtl="0">
              <a:spcBef>
                <a:spcPts val="1600"/>
              </a:spcBef>
              <a:spcAft>
                <a:spcPts val="0"/>
              </a:spcAft>
              <a:buNone/>
            </a:pPr>
            <a:r>
              <a:rPr lang="en"/>
              <a:t>1) USB camera,  MIPI camera </a:t>
            </a:r>
            <a:endParaRPr/>
          </a:p>
          <a:p>
            <a:pPr marL="0" lvl="0" indent="0" algn="l" rtl="0">
              <a:spcBef>
                <a:spcPts val="1600"/>
              </a:spcBef>
              <a:spcAft>
                <a:spcPts val="0"/>
              </a:spcAft>
              <a:buNone/>
            </a:pPr>
            <a:r>
              <a:rPr lang="en"/>
              <a:t>2) Suitable MIPI camera interface： Raspberry PI OV5647 </a:t>
            </a:r>
            <a:endParaRPr/>
          </a:p>
          <a:p>
            <a:pPr marL="0" lvl="0" indent="0" algn="l" rtl="0">
              <a:spcBef>
                <a:spcPts val="1600"/>
              </a:spcBef>
              <a:spcAft>
                <a:spcPts val="1600"/>
              </a:spcAft>
              <a:buNone/>
            </a:pPr>
            <a:endParaRPr/>
          </a:p>
        </p:txBody>
      </p:sp>
      <p:sp>
        <p:nvSpPr>
          <p:cNvPr id="107" name="Google Shape;107;p16"/>
          <p:cNvSpPr txBox="1"/>
          <p:nvPr/>
        </p:nvSpPr>
        <p:spPr>
          <a:xfrm>
            <a:off x="3857625" y="716725"/>
            <a:ext cx="4838400" cy="2160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300">
                <a:solidFill>
                  <a:schemeClr val="accent1"/>
                </a:solidFill>
                <a:latin typeface="Lato"/>
                <a:ea typeface="Lato"/>
                <a:cs typeface="Lato"/>
                <a:sym typeface="Lato"/>
              </a:rPr>
              <a:t>Challenge:  Cannot get the Daughter card (MIPI adapter for Ultra 96) due to the coronavirus</a:t>
            </a:r>
            <a:endParaRPr sz="1300">
              <a:solidFill>
                <a:schemeClr val="accent1"/>
              </a:solidFill>
              <a:latin typeface="Lato"/>
              <a:ea typeface="Lato"/>
              <a:cs typeface="Lato"/>
              <a:sym typeface="Lato"/>
            </a:endParaRPr>
          </a:p>
          <a:p>
            <a:pPr marL="0" lvl="0" indent="0" algn="l" rtl="0">
              <a:lnSpc>
                <a:spcPct val="115000"/>
              </a:lnSpc>
              <a:spcBef>
                <a:spcPts val="1600"/>
              </a:spcBef>
              <a:spcAft>
                <a:spcPts val="0"/>
              </a:spcAft>
              <a:buNone/>
            </a:pPr>
            <a:r>
              <a:rPr lang="en" sz="1300">
                <a:solidFill>
                  <a:schemeClr val="accent1"/>
                </a:solidFill>
                <a:latin typeface="Lato"/>
                <a:ea typeface="Lato"/>
                <a:cs typeface="Lato"/>
                <a:sym typeface="Lato"/>
              </a:rPr>
              <a:t>Solution &amp; current situation: </a:t>
            </a:r>
            <a:endParaRPr sz="1300">
              <a:solidFill>
                <a:schemeClr val="accent1"/>
              </a:solidFill>
              <a:latin typeface="Lato"/>
              <a:ea typeface="Lato"/>
              <a:cs typeface="Lato"/>
              <a:sym typeface="Lato"/>
            </a:endParaRPr>
          </a:p>
          <a:p>
            <a:pPr marL="0" lvl="0" indent="0" algn="l" rtl="0">
              <a:lnSpc>
                <a:spcPct val="115000"/>
              </a:lnSpc>
              <a:spcBef>
                <a:spcPts val="1600"/>
              </a:spcBef>
              <a:spcAft>
                <a:spcPts val="0"/>
              </a:spcAft>
              <a:buNone/>
            </a:pPr>
            <a:r>
              <a:rPr lang="en" sz="1300">
                <a:solidFill>
                  <a:schemeClr val="accent1"/>
                </a:solidFill>
                <a:latin typeface="Lato"/>
                <a:ea typeface="Lato"/>
                <a:cs typeface="Lato"/>
                <a:sym typeface="Lato"/>
              </a:rPr>
              <a:t>Use PCB123 to create a new daughter card</a:t>
            </a:r>
            <a:endParaRPr sz="1300">
              <a:solidFill>
                <a:schemeClr val="accent1"/>
              </a:solidFill>
              <a:latin typeface="Lato"/>
              <a:ea typeface="Lato"/>
              <a:cs typeface="Lato"/>
              <a:sym typeface="Lato"/>
            </a:endParaRPr>
          </a:p>
          <a:p>
            <a:pPr marL="0" lvl="0" indent="0" algn="l" rtl="0">
              <a:lnSpc>
                <a:spcPct val="115000"/>
              </a:lnSpc>
              <a:spcBef>
                <a:spcPts val="1600"/>
              </a:spcBef>
              <a:spcAft>
                <a:spcPts val="0"/>
              </a:spcAft>
              <a:buNone/>
            </a:pPr>
            <a:r>
              <a:rPr lang="en" sz="1300">
                <a:solidFill>
                  <a:schemeClr val="accent1"/>
                </a:solidFill>
                <a:latin typeface="Lato"/>
                <a:ea typeface="Lato"/>
                <a:cs typeface="Lato"/>
                <a:sym typeface="Lato"/>
              </a:rPr>
              <a:t>Create bill of materials - a spreadsheet in google with a list of parts </a:t>
            </a:r>
            <a:endParaRPr sz="1300">
              <a:solidFill>
                <a:schemeClr val="accent1"/>
              </a:solidFill>
              <a:latin typeface="Lato"/>
              <a:ea typeface="Lato"/>
              <a:cs typeface="Lato"/>
              <a:sym typeface="Lato"/>
            </a:endParaRPr>
          </a:p>
          <a:p>
            <a:pPr marL="0" lvl="0" indent="0" algn="l" rtl="0">
              <a:lnSpc>
                <a:spcPct val="115000"/>
              </a:lnSpc>
              <a:spcBef>
                <a:spcPts val="1600"/>
              </a:spcBef>
              <a:spcAft>
                <a:spcPts val="1600"/>
              </a:spcAft>
              <a:buNone/>
            </a:pPr>
            <a:r>
              <a:rPr lang="en" sz="1300">
                <a:solidFill>
                  <a:schemeClr val="accent1"/>
                </a:solidFill>
                <a:latin typeface="Lato"/>
                <a:ea typeface="Lato"/>
                <a:cs typeface="Lato"/>
                <a:sym typeface="Lato"/>
              </a:rPr>
              <a:t>learn to use PCB123</a:t>
            </a:r>
            <a:endParaRPr>
              <a:latin typeface="Lato"/>
              <a:ea typeface="Lato"/>
              <a:cs typeface="Lato"/>
              <a:sym typeface="Lato"/>
            </a:endParaRPr>
          </a:p>
        </p:txBody>
      </p:sp>
      <p:sp>
        <p:nvSpPr>
          <p:cNvPr id="108" name="Google Shape;108;p16"/>
          <p:cNvSpPr txBox="1"/>
          <p:nvPr/>
        </p:nvSpPr>
        <p:spPr>
          <a:xfrm>
            <a:off x="239750" y="4729400"/>
            <a:ext cx="1558200" cy="348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Lato"/>
                <a:ea typeface="Lato"/>
                <a:cs typeface="Lato"/>
                <a:sym typeface="Lato"/>
              </a:rPr>
              <a:t>Xuewen (1)</a:t>
            </a:r>
            <a:endParaRPr>
              <a:latin typeface="Lato"/>
              <a:ea typeface="Lato"/>
              <a:cs typeface="Lato"/>
              <a:sym typeface="Lato"/>
            </a:endParaRPr>
          </a:p>
        </p:txBody>
      </p:sp>
      <p:pic>
        <p:nvPicPr>
          <p:cNvPr id="109" name="Google Shape;109;p16"/>
          <p:cNvPicPr preferRelativeResize="0"/>
          <p:nvPr/>
        </p:nvPicPr>
        <p:blipFill>
          <a:blip r:embed="rId5">
            <a:alphaModFix/>
          </a:blip>
          <a:stretch>
            <a:fillRect/>
          </a:stretch>
        </p:blipFill>
        <p:spPr>
          <a:xfrm>
            <a:off x="6622050" y="2970675"/>
            <a:ext cx="1859854" cy="1961375"/>
          </a:xfrm>
          <a:prstGeom prst="rect">
            <a:avLst/>
          </a:prstGeom>
          <a:noFill/>
          <a:ln>
            <a:noFill/>
          </a:ln>
        </p:spPr>
      </p:pic>
      <p:pic>
        <p:nvPicPr>
          <p:cNvPr id="2" name="Xuewen(1)" descr="Xuewen(1)">
            <a:hlinkClick r:id="" action="ppaction://media"/>
            <a:extLst>
              <a:ext uri="{FF2B5EF4-FFF2-40B4-BE49-F238E27FC236}">
                <a16:creationId xmlns:a16="http://schemas.microsoft.com/office/drawing/2014/main" id="{CEF246D2-6681-F14B-83DE-ABD84A7427F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0"/>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93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17"/>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Future Plan for Camera Interface </a:t>
            </a:r>
            <a:endParaRPr/>
          </a:p>
        </p:txBody>
      </p:sp>
      <p:sp>
        <p:nvSpPr>
          <p:cNvPr id="115" name="Google Shape;115;p17"/>
          <p:cNvSpPr txBox="1">
            <a:spLocks noGrp="1"/>
          </p:cNvSpPr>
          <p:nvPr>
            <p:ph type="body" idx="1"/>
          </p:nvPr>
        </p:nvSpPr>
        <p:spPr>
          <a:xfrm>
            <a:off x="576875" y="2002600"/>
            <a:ext cx="7688700" cy="2261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Create new schematic for the daughter card design</a:t>
            </a:r>
            <a:endParaRPr/>
          </a:p>
          <a:p>
            <a:pPr marL="0" lvl="0" indent="0" algn="l" rtl="0">
              <a:spcBef>
                <a:spcPts val="1600"/>
              </a:spcBef>
              <a:spcAft>
                <a:spcPts val="0"/>
              </a:spcAft>
              <a:buNone/>
            </a:pPr>
            <a:r>
              <a:rPr lang="en"/>
              <a:t>Buy parts and PCB, Solder parts to the PCB, Test the design</a:t>
            </a:r>
            <a:endParaRPr/>
          </a:p>
          <a:p>
            <a:pPr marL="0" lvl="0" indent="0" algn="l" rtl="0">
              <a:spcBef>
                <a:spcPts val="1600"/>
              </a:spcBef>
              <a:spcAft>
                <a:spcPts val="0"/>
              </a:spcAft>
              <a:buNone/>
            </a:pPr>
            <a:r>
              <a:rPr lang="en"/>
              <a:t>Connect MIPI Camera to the Ultra 96 and support the team do the testing</a:t>
            </a:r>
            <a:endParaRPr/>
          </a:p>
          <a:p>
            <a:pPr marL="0" lvl="0" indent="0" algn="l" rtl="0">
              <a:spcBef>
                <a:spcPts val="1600"/>
              </a:spcBef>
              <a:spcAft>
                <a:spcPts val="0"/>
              </a:spcAft>
              <a:buNone/>
            </a:pPr>
            <a:endParaRPr/>
          </a:p>
          <a:p>
            <a:pPr marL="0" lvl="0" indent="0" algn="l" rtl="0">
              <a:spcBef>
                <a:spcPts val="1600"/>
              </a:spcBef>
              <a:spcAft>
                <a:spcPts val="0"/>
              </a:spcAft>
              <a:buNone/>
            </a:pPr>
            <a:r>
              <a:rPr lang="en"/>
              <a:t>Xuewen (2)</a:t>
            </a:r>
            <a:endParaRPr/>
          </a:p>
          <a:p>
            <a:pPr marL="0" lvl="0" indent="0" algn="l" rtl="0">
              <a:spcBef>
                <a:spcPts val="1600"/>
              </a:spcBef>
              <a:spcAft>
                <a:spcPts val="0"/>
              </a:spcAft>
              <a:buNone/>
            </a:pPr>
            <a:endParaRPr/>
          </a:p>
          <a:p>
            <a:pPr marL="0" lvl="0" indent="0" algn="l" rtl="0">
              <a:spcBef>
                <a:spcPts val="1600"/>
              </a:spcBef>
              <a:spcAft>
                <a:spcPts val="1600"/>
              </a:spcAft>
              <a:buNone/>
            </a:pPr>
            <a:endParaRPr/>
          </a:p>
        </p:txBody>
      </p:sp>
      <p:pic>
        <p:nvPicPr>
          <p:cNvPr id="2" name="Xuewen2" descr="Xuewen2">
            <a:hlinkClick r:id="" action="ppaction://media"/>
            <a:extLst>
              <a:ext uri="{FF2B5EF4-FFF2-40B4-BE49-F238E27FC236}">
                <a16:creationId xmlns:a16="http://schemas.microsoft.com/office/drawing/2014/main" id="{501DA69C-4C11-0941-AA01-64FE8D6E24D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175" y="3175"/>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8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18"/>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FPGA in Machine Learning </a:t>
            </a:r>
            <a:endParaRPr/>
          </a:p>
        </p:txBody>
      </p:sp>
      <p:sp>
        <p:nvSpPr>
          <p:cNvPr id="121" name="Google Shape;121;p18"/>
          <p:cNvSpPr txBox="1">
            <a:spLocks noGrp="1"/>
          </p:cNvSpPr>
          <p:nvPr>
            <p:ph type="body" idx="1"/>
          </p:nvPr>
        </p:nvSpPr>
        <p:spPr>
          <a:xfrm>
            <a:off x="816800" y="2064325"/>
            <a:ext cx="7688700" cy="2261100"/>
          </a:xfrm>
          <a:prstGeom prst="rect">
            <a:avLst/>
          </a:prstGeom>
        </p:spPr>
        <p:txBody>
          <a:bodyPr spcFirstLastPara="1" wrap="square" lIns="91425" tIns="91425" rIns="91425" bIns="91425" anchor="t" anchorCtr="0">
            <a:noAutofit/>
          </a:bodyPr>
          <a:lstStyle/>
          <a:p>
            <a:pPr marL="457200" marR="0" lvl="0" indent="-311150" algn="l" rtl="0">
              <a:lnSpc>
                <a:spcPct val="100000"/>
              </a:lnSpc>
              <a:spcBef>
                <a:spcPts val="1000"/>
              </a:spcBef>
              <a:spcAft>
                <a:spcPts val="0"/>
              </a:spcAft>
              <a:buSzPts val="1300"/>
              <a:buChar char="●"/>
            </a:pPr>
            <a:r>
              <a:rPr lang="en"/>
              <a:t>In our project we are going to use FPGA(field-programmable gate array) to accelerate inference of the machine learning algorithm.</a:t>
            </a:r>
            <a:endParaRPr/>
          </a:p>
          <a:p>
            <a:pPr marL="457200" marR="0" lvl="0" indent="-311150" algn="l" rtl="0">
              <a:lnSpc>
                <a:spcPct val="100000"/>
              </a:lnSpc>
              <a:spcBef>
                <a:spcPts val="1000"/>
              </a:spcBef>
              <a:spcAft>
                <a:spcPts val="0"/>
              </a:spcAft>
              <a:buSzPts val="1300"/>
              <a:buChar char="●"/>
            </a:pPr>
            <a:r>
              <a:rPr lang="en"/>
              <a:t>We are using various methods to optimize machine learning algorithm, like pruning, choose the best parameters, data pre-manipulation, and FPGA.</a:t>
            </a:r>
            <a:endParaRPr/>
          </a:p>
          <a:p>
            <a:pPr marL="457200" marR="0" lvl="0" indent="-311150" algn="l" rtl="0">
              <a:lnSpc>
                <a:spcPct val="100000"/>
              </a:lnSpc>
              <a:spcBef>
                <a:spcPts val="1000"/>
              </a:spcBef>
              <a:spcAft>
                <a:spcPts val="0"/>
              </a:spcAft>
              <a:buSzPts val="1300"/>
              <a:buChar char="●"/>
            </a:pPr>
            <a:r>
              <a:rPr lang="en"/>
              <a:t>FPGA can do parallel computation(processor only do sequential computation)</a:t>
            </a:r>
            <a:endParaRPr/>
          </a:p>
          <a:p>
            <a:pPr marL="0" lvl="0" indent="0" algn="l" rtl="0">
              <a:spcBef>
                <a:spcPts val="0"/>
              </a:spcBef>
              <a:spcAft>
                <a:spcPts val="0"/>
              </a:spcAft>
              <a:buNone/>
            </a:pPr>
            <a:endParaRPr/>
          </a:p>
          <a:p>
            <a:pPr marL="0" lvl="0" indent="0" algn="l" rtl="0">
              <a:spcBef>
                <a:spcPts val="1600"/>
              </a:spcBef>
              <a:spcAft>
                <a:spcPts val="0"/>
              </a:spcAft>
              <a:buNone/>
            </a:pPr>
            <a:endParaRPr/>
          </a:p>
          <a:p>
            <a:pPr marL="0" lvl="0" indent="0" algn="l" rtl="0">
              <a:spcBef>
                <a:spcPts val="1600"/>
              </a:spcBef>
              <a:spcAft>
                <a:spcPts val="0"/>
              </a:spcAft>
              <a:buNone/>
            </a:pPr>
            <a:r>
              <a:rPr lang="en"/>
              <a:t>Audio link:</a:t>
            </a:r>
            <a:endParaRPr/>
          </a:p>
          <a:p>
            <a:pPr marL="0" lvl="0" indent="0" algn="l" rtl="0">
              <a:spcBef>
                <a:spcPts val="1600"/>
              </a:spcBef>
              <a:spcAft>
                <a:spcPts val="1600"/>
              </a:spcAft>
              <a:buNone/>
            </a:pPr>
            <a:r>
              <a:rPr lang="en"/>
              <a:t>https://drive.google.com/file/d/1xlCm3028vBhH4zvwfMxUdgS4ETwyDAHn/view?usp=sharing</a:t>
            </a:r>
            <a:endParaRPr/>
          </a:p>
        </p:txBody>
      </p:sp>
      <p:pic>
        <p:nvPicPr>
          <p:cNvPr id="122" name="Google Shape;122;p18"/>
          <p:cNvPicPr preferRelativeResize="0"/>
          <p:nvPr/>
        </p:nvPicPr>
        <p:blipFill rotWithShape="1">
          <a:blip r:embed="rId5">
            <a:alphaModFix/>
          </a:blip>
          <a:srcRect/>
          <a:stretch/>
        </p:blipFill>
        <p:spPr>
          <a:xfrm>
            <a:off x="6968325" y="3103725"/>
            <a:ext cx="2175675" cy="1677150"/>
          </a:xfrm>
          <a:prstGeom prst="rect">
            <a:avLst/>
          </a:prstGeom>
          <a:noFill/>
          <a:ln>
            <a:noFill/>
          </a:ln>
        </p:spPr>
      </p:pic>
      <p:pic>
        <p:nvPicPr>
          <p:cNvPr id="2" name="Feng Lin_final1 (online-audio-converter.com)" descr="Feng Lin_final1 (online-audio-converter.com)">
            <a:hlinkClick r:id="" action="ppaction://media"/>
            <a:extLst>
              <a:ext uri="{FF2B5EF4-FFF2-40B4-BE49-F238E27FC236}">
                <a16:creationId xmlns:a16="http://schemas.microsoft.com/office/drawing/2014/main" id="{C4662ACA-B1F0-9947-AAA6-9B6B0E5726D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88" y="1588"/>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0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19"/>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Learning process and final goal for our project(FPGA part)</a:t>
            </a:r>
            <a:endParaRPr/>
          </a:p>
        </p:txBody>
      </p:sp>
      <p:sp>
        <p:nvSpPr>
          <p:cNvPr id="129" name="Google Shape;129;p19"/>
          <p:cNvSpPr txBox="1">
            <a:spLocks noGrp="1"/>
          </p:cNvSpPr>
          <p:nvPr>
            <p:ph type="body" idx="1"/>
          </p:nvPr>
        </p:nvSpPr>
        <p:spPr>
          <a:xfrm>
            <a:off x="633225" y="2485900"/>
            <a:ext cx="7688700" cy="2258700"/>
          </a:xfrm>
          <a:prstGeom prst="rect">
            <a:avLst/>
          </a:prstGeom>
        </p:spPr>
        <p:txBody>
          <a:bodyPr spcFirstLastPara="1" wrap="square" lIns="182875" tIns="182875" rIns="274300" bIns="1097275" anchor="t" anchorCtr="0">
            <a:noAutofit/>
          </a:bodyPr>
          <a:lstStyle/>
          <a:p>
            <a:pPr marL="457200" lvl="0" indent="-311150" algn="l" rtl="0">
              <a:spcBef>
                <a:spcPts val="0"/>
              </a:spcBef>
              <a:spcAft>
                <a:spcPts val="0"/>
              </a:spcAft>
              <a:buSzPts val="1300"/>
              <a:buAutoNum type="arabicPeriod"/>
            </a:pPr>
            <a:r>
              <a:rPr lang="en"/>
              <a:t>I try to understand how ML(Machine learning) worked. (Open closed eye).</a:t>
            </a:r>
            <a:endParaRPr/>
          </a:p>
          <a:p>
            <a:pPr marL="457200" lvl="0" indent="-311150" algn="l" rtl="0">
              <a:spcBef>
                <a:spcPts val="0"/>
              </a:spcBef>
              <a:spcAft>
                <a:spcPts val="0"/>
              </a:spcAft>
              <a:buSzPts val="1300"/>
              <a:buAutoNum type="arabicPeriod"/>
            </a:pPr>
            <a:r>
              <a:rPr lang="en"/>
              <a:t>I was challenged to use our data training BNN(binary-neural network).</a:t>
            </a:r>
            <a:endParaRPr/>
          </a:p>
          <a:p>
            <a:pPr marL="457200" lvl="0" indent="-311150" algn="l" rtl="0">
              <a:spcBef>
                <a:spcPts val="0"/>
              </a:spcBef>
              <a:spcAft>
                <a:spcPts val="0"/>
              </a:spcAft>
              <a:buSzPts val="1300"/>
              <a:buAutoNum type="arabicPeriod"/>
            </a:pPr>
            <a:r>
              <a:rPr lang="en"/>
              <a:t>Learn how to use Vitis and Vivado tools by finishing ‘Hello world’ project.</a:t>
            </a:r>
            <a:endParaRPr/>
          </a:p>
          <a:p>
            <a:pPr marL="457200" lvl="0" indent="-311150" algn="l" rtl="0">
              <a:spcBef>
                <a:spcPts val="0"/>
              </a:spcBef>
              <a:spcAft>
                <a:spcPts val="0"/>
              </a:spcAft>
              <a:buSzPts val="1300"/>
              <a:buAutoNum type="arabicPeriod"/>
            </a:pPr>
            <a:r>
              <a:rPr lang="en"/>
              <a:t>Get started to learn how DPU(Deep learning Process Unit) work.</a:t>
            </a:r>
            <a:endParaRPr/>
          </a:p>
          <a:p>
            <a:pPr marL="457200" lvl="0" indent="-311150" algn="l" rtl="0">
              <a:spcBef>
                <a:spcPts val="0"/>
              </a:spcBef>
              <a:spcAft>
                <a:spcPts val="0"/>
              </a:spcAft>
              <a:buSzPts val="1300"/>
              <a:buAutoNum type="arabicPeriod"/>
            </a:pPr>
            <a:r>
              <a:rPr lang="en"/>
              <a:t>Final goal is to use DPU do the calculation of the inference part on our board(ultra 96 v2).</a:t>
            </a:r>
            <a:endParaRPr/>
          </a:p>
          <a:p>
            <a:pPr marL="0" lvl="0" indent="0" algn="l" rtl="0">
              <a:spcBef>
                <a:spcPts val="1600"/>
              </a:spcBef>
              <a:spcAft>
                <a:spcPts val="0"/>
              </a:spcAft>
              <a:buNone/>
            </a:pPr>
            <a:endParaRPr/>
          </a:p>
          <a:p>
            <a:pPr marL="0" lvl="0" indent="0" algn="l" rtl="0">
              <a:spcBef>
                <a:spcPts val="1600"/>
              </a:spcBef>
              <a:spcAft>
                <a:spcPts val="0"/>
              </a:spcAft>
              <a:buNone/>
            </a:pPr>
            <a:r>
              <a:rPr lang="en"/>
              <a:t>Audio link:</a:t>
            </a:r>
            <a:endParaRPr/>
          </a:p>
          <a:p>
            <a:pPr marL="0" lvl="0" indent="0" algn="l" rtl="0">
              <a:spcBef>
                <a:spcPts val="1600"/>
              </a:spcBef>
              <a:spcAft>
                <a:spcPts val="1600"/>
              </a:spcAft>
              <a:buNone/>
            </a:pPr>
            <a:r>
              <a:rPr lang="en"/>
              <a:t>https://drive.google.com/file/d/1tHH8hmqGd2ICVdx18zE5e4JndT1SVRSx/view?usp=sharing</a:t>
            </a:r>
            <a:endParaRPr/>
          </a:p>
        </p:txBody>
      </p:sp>
      <p:pic>
        <p:nvPicPr>
          <p:cNvPr id="2" name="Feng Lin_final2 (online-audio-converter.com)" descr="Feng Lin_final2 (online-audio-converter.com)">
            <a:hlinkClick r:id="" action="ppaction://media"/>
            <a:extLst>
              <a:ext uri="{FF2B5EF4-FFF2-40B4-BE49-F238E27FC236}">
                <a16:creationId xmlns:a16="http://schemas.microsoft.com/office/drawing/2014/main" id="{786CAC85-0CFD-464A-831B-30AF92BF30D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175" y="0"/>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398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20"/>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000"/>
              <a:t>Use image processing to improve performance</a:t>
            </a:r>
            <a:endParaRPr sz="2000"/>
          </a:p>
        </p:txBody>
      </p:sp>
      <p:sp>
        <p:nvSpPr>
          <p:cNvPr id="136" name="Google Shape;136;p20"/>
          <p:cNvSpPr txBox="1">
            <a:spLocks noGrp="1"/>
          </p:cNvSpPr>
          <p:nvPr>
            <p:ph type="body" idx="1"/>
          </p:nvPr>
        </p:nvSpPr>
        <p:spPr>
          <a:xfrm>
            <a:off x="729450" y="2078875"/>
            <a:ext cx="7688700" cy="25158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200"/>
              <a:t>Two main possible ways to increase whole performance:</a:t>
            </a:r>
            <a:endParaRPr sz="1200"/>
          </a:p>
          <a:p>
            <a:pPr marL="457200" lvl="0" indent="-304800" algn="l" rtl="0">
              <a:lnSpc>
                <a:spcPct val="100000"/>
              </a:lnSpc>
              <a:spcBef>
                <a:spcPts val="1600"/>
              </a:spcBef>
              <a:spcAft>
                <a:spcPts val="0"/>
              </a:spcAft>
              <a:buSzPts val="1200"/>
              <a:buAutoNum type="arabicPeriod"/>
            </a:pPr>
            <a:r>
              <a:rPr lang="en" sz="1200"/>
              <a:t>Improve the input image of the system:</a:t>
            </a:r>
            <a:endParaRPr sz="1200"/>
          </a:p>
          <a:p>
            <a:pPr marL="0" lvl="0" indent="0" algn="l" rtl="0">
              <a:lnSpc>
                <a:spcPct val="100000"/>
              </a:lnSpc>
              <a:spcBef>
                <a:spcPts val="1600"/>
              </a:spcBef>
              <a:spcAft>
                <a:spcPts val="0"/>
              </a:spcAft>
              <a:buNone/>
            </a:pPr>
            <a:r>
              <a:rPr lang="en" sz="1200"/>
              <a:t>               Apply the image filter to reduce the interference and calculation   --resize, noise reduction, overexposure...</a:t>
            </a:r>
            <a:endParaRPr sz="1200"/>
          </a:p>
          <a:p>
            <a:pPr marL="457200" lvl="0" indent="-304800" algn="l" rtl="0">
              <a:lnSpc>
                <a:spcPct val="100000"/>
              </a:lnSpc>
              <a:spcBef>
                <a:spcPts val="1600"/>
              </a:spcBef>
              <a:spcAft>
                <a:spcPts val="0"/>
              </a:spcAft>
              <a:buSzPts val="1200"/>
              <a:buAutoNum type="arabicPeriod"/>
            </a:pPr>
            <a:r>
              <a:rPr lang="en" sz="1200"/>
              <a:t>Improve the system (algorithm) itself:</a:t>
            </a:r>
            <a:endParaRPr sz="1200"/>
          </a:p>
          <a:p>
            <a:pPr marL="457200" lvl="0" indent="0" algn="l" rtl="0">
              <a:lnSpc>
                <a:spcPct val="100000"/>
              </a:lnSpc>
              <a:spcBef>
                <a:spcPts val="1600"/>
              </a:spcBef>
              <a:spcAft>
                <a:spcPts val="0"/>
              </a:spcAft>
              <a:buNone/>
            </a:pPr>
            <a:r>
              <a:rPr lang="en" sz="1200"/>
              <a:t>Use the pre-processed image to replace specific layer(s) in algorithm  --Gabor filter</a:t>
            </a:r>
            <a:endParaRPr sz="1200"/>
          </a:p>
          <a:p>
            <a:pPr marL="0" lvl="0" indent="0" algn="l" rtl="0">
              <a:lnSpc>
                <a:spcPct val="100000"/>
              </a:lnSpc>
              <a:spcBef>
                <a:spcPts val="1600"/>
              </a:spcBef>
              <a:spcAft>
                <a:spcPts val="1600"/>
              </a:spcAft>
              <a:buNone/>
            </a:pPr>
            <a:r>
              <a:rPr lang="en" sz="1200"/>
              <a:t>Different image filter may or maynot benefit the system, some may even have side effects, every filter used needs to be tested and examined first.</a:t>
            </a:r>
            <a:endParaRPr sz="1200"/>
          </a:p>
        </p:txBody>
      </p:sp>
      <p:sp>
        <p:nvSpPr>
          <p:cNvPr id="137" name="Google Shape;137;p20"/>
          <p:cNvSpPr txBox="1"/>
          <p:nvPr/>
        </p:nvSpPr>
        <p:spPr>
          <a:xfrm>
            <a:off x="7234975" y="4528325"/>
            <a:ext cx="1135500" cy="331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latin typeface="Lato"/>
                <a:ea typeface="Lato"/>
                <a:cs typeface="Lato"/>
                <a:sym typeface="Lato"/>
              </a:rPr>
              <a:t>Jianhang Liu (1)</a:t>
            </a:r>
            <a:endParaRPr sz="1000">
              <a:latin typeface="Lato"/>
              <a:ea typeface="Lato"/>
              <a:cs typeface="Lato"/>
              <a:sym typeface="Lato"/>
            </a:endParaRPr>
          </a:p>
        </p:txBody>
      </p:sp>
      <p:pic>
        <p:nvPicPr>
          <p:cNvPr id="2" name="Jianhang_Liu_1" descr="Jianhang_Liu_1">
            <a:hlinkClick r:id="" action="ppaction://media"/>
            <a:extLst>
              <a:ext uri="{FF2B5EF4-FFF2-40B4-BE49-F238E27FC236}">
                <a16:creationId xmlns:a16="http://schemas.microsoft.com/office/drawing/2014/main" id="{B10D5A58-4C10-DE42-AC43-DBE2785B622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88" y="0"/>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6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21"/>
          <p:cNvSpPr txBox="1">
            <a:spLocks noGrp="1"/>
          </p:cNvSpPr>
          <p:nvPr>
            <p:ph type="title"/>
          </p:nvPr>
        </p:nvSpPr>
        <p:spPr>
          <a:xfrm>
            <a:off x="685800" y="131390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000"/>
              <a:t>challenges on image processing &amp; future plans</a:t>
            </a:r>
            <a:endParaRPr sz="2000"/>
          </a:p>
        </p:txBody>
      </p:sp>
      <p:sp>
        <p:nvSpPr>
          <p:cNvPr id="143" name="Google Shape;143;p21"/>
          <p:cNvSpPr txBox="1">
            <a:spLocks noGrp="1"/>
          </p:cNvSpPr>
          <p:nvPr>
            <p:ph type="body" idx="1"/>
          </p:nvPr>
        </p:nvSpPr>
        <p:spPr>
          <a:xfrm>
            <a:off x="657425" y="2055225"/>
            <a:ext cx="7688700" cy="2564700"/>
          </a:xfrm>
          <a:prstGeom prst="rect">
            <a:avLst/>
          </a:prstGeom>
        </p:spPr>
        <p:txBody>
          <a:bodyPr spcFirstLastPara="1" wrap="square" lIns="91425" tIns="91425" rIns="91425" bIns="91425" anchor="t" anchorCtr="0">
            <a:noAutofit/>
          </a:bodyPr>
          <a:lstStyle/>
          <a:p>
            <a:pPr marL="457200" lvl="0" indent="-311150" algn="l" rtl="0">
              <a:spcBef>
                <a:spcPts val="0"/>
              </a:spcBef>
              <a:spcAft>
                <a:spcPts val="0"/>
              </a:spcAft>
              <a:buSzPts val="1300"/>
              <a:buAutoNum type="arabicPeriod"/>
            </a:pPr>
            <a:r>
              <a:rPr lang="en"/>
              <a:t>Challenges  from improve input image of the system:</a:t>
            </a:r>
            <a:endParaRPr/>
          </a:p>
          <a:p>
            <a:pPr marL="457200" lvl="0" indent="0" algn="l" rtl="0">
              <a:spcBef>
                <a:spcPts val="1600"/>
              </a:spcBef>
              <a:spcAft>
                <a:spcPts val="0"/>
              </a:spcAft>
              <a:buNone/>
            </a:pPr>
            <a:r>
              <a:rPr lang="en"/>
              <a:t>Final results from different image processing methods may vary: Some benefit the system, some did not changes, and some did bad effect. Choose filter parameter will directly affect the result.</a:t>
            </a:r>
            <a:endParaRPr/>
          </a:p>
          <a:p>
            <a:pPr marL="457200" lvl="0" indent="-311150" algn="l" rtl="0">
              <a:spcBef>
                <a:spcPts val="1600"/>
              </a:spcBef>
              <a:spcAft>
                <a:spcPts val="0"/>
              </a:spcAft>
              <a:buSzPts val="1300"/>
              <a:buAutoNum type="arabicPeriod"/>
            </a:pPr>
            <a:r>
              <a:rPr lang="en"/>
              <a:t>Challenges from improve the algorithm itself:</a:t>
            </a:r>
            <a:endParaRPr/>
          </a:p>
          <a:p>
            <a:pPr marL="457200" lvl="0" indent="0" algn="l" rtl="0">
              <a:spcBef>
                <a:spcPts val="1600"/>
              </a:spcBef>
              <a:spcAft>
                <a:spcPts val="0"/>
              </a:spcAft>
              <a:buNone/>
            </a:pPr>
            <a:r>
              <a:rPr lang="en"/>
              <a:t>Cannot observe the logic of algorithm directly, not easy to find the proper image filter to replace algorithm layers, may cause side effects if not handled properly. </a:t>
            </a:r>
            <a:endParaRPr/>
          </a:p>
          <a:p>
            <a:pPr marL="0" lvl="0" indent="0" algn="l" rtl="0">
              <a:spcBef>
                <a:spcPts val="1600"/>
              </a:spcBef>
              <a:spcAft>
                <a:spcPts val="1600"/>
              </a:spcAft>
              <a:buNone/>
            </a:pPr>
            <a:r>
              <a:rPr lang="en"/>
              <a:t>Future plans: Do the image processing on both directions, take multiple trials and guess to achieve goals. </a:t>
            </a:r>
            <a:endParaRPr/>
          </a:p>
        </p:txBody>
      </p:sp>
      <p:sp>
        <p:nvSpPr>
          <p:cNvPr id="144" name="Google Shape;144;p21"/>
          <p:cNvSpPr txBox="1"/>
          <p:nvPr/>
        </p:nvSpPr>
        <p:spPr>
          <a:xfrm>
            <a:off x="7278125" y="4619925"/>
            <a:ext cx="1159200" cy="402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latin typeface="Lato"/>
                <a:ea typeface="Lato"/>
                <a:cs typeface="Lato"/>
                <a:sym typeface="Lato"/>
              </a:rPr>
              <a:t>Jianhang Liu (2)</a:t>
            </a:r>
            <a:endParaRPr sz="1000">
              <a:latin typeface="Lato"/>
              <a:ea typeface="Lato"/>
              <a:cs typeface="Lato"/>
              <a:sym typeface="Lato"/>
            </a:endParaRPr>
          </a:p>
        </p:txBody>
      </p:sp>
      <p:pic>
        <p:nvPicPr>
          <p:cNvPr id="2" name="Jianhang_Liu_2" descr="Jianhang_Liu_2">
            <a:hlinkClick r:id="" action="ppaction://media"/>
            <a:extLst>
              <a:ext uri="{FF2B5EF4-FFF2-40B4-BE49-F238E27FC236}">
                <a16:creationId xmlns:a16="http://schemas.microsoft.com/office/drawing/2014/main" id="{150D639E-6F2E-F346-80F0-1CE052223EF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88" y="1588"/>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7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22"/>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Make algorithm have less memory </a:t>
            </a:r>
            <a:endParaRPr/>
          </a:p>
        </p:txBody>
      </p:sp>
      <p:sp>
        <p:nvSpPr>
          <p:cNvPr id="150" name="Google Shape;150;p22"/>
          <p:cNvSpPr txBox="1">
            <a:spLocks noGrp="1"/>
          </p:cNvSpPr>
          <p:nvPr>
            <p:ph type="body" idx="1"/>
          </p:nvPr>
        </p:nvSpPr>
        <p:spPr>
          <a:xfrm>
            <a:off x="729450" y="2078875"/>
            <a:ext cx="7688700" cy="2261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rgbClr val="666666"/>
                </a:solidFill>
              </a:rPr>
              <a:t>In the beginning,  we set a primary goal for the whole semester to make the algorithm have less size but only reduce a few accuracy rate. After that, transfer the code to the correct format that can successfully run in Ultra 96 board.  I focused on the task this semester and got a pretty good result. </a:t>
            </a:r>
            <a:endParaRPr sz="1200">
              <a:solidFill>
                <a:srgbClr val="666666"/>
              </a:solidFill>
            </a:endParaRPr>
          </a:p>
          <a:p>
            <a:pPr marL="0" lvl="0" indent="0" algn="l" rtl="0">
              <a:spcBef>
                <a:spcPts val="1600"/>
              </a:spcBef>
              <a:spcAft>
                <a:spcPts val="0"/>
              </a:spcAft>
              <a:buNone/>
            </a:pPr>
            <a:r>
              <a:rPr lang="en" sz="1200">
                <a:solidFill>
                  <a:srgbClr val="666666"/>
                </a:solidFill>
              </a:rPr>
              <a:t>When I start to do the task, I search how to make the TensorFlow model got less size. After I read several essays, I choose to use the pruning method to do the task. Weight pruning means eliminating unnecessary values in weight tensor. Users can get a pruned model in the end.</a:t>
            </a:r>
            <a:endParaRPr sz="1200">
              <a:solidFill>
                <a:srgbClr val="666666"/>
              </a:solidFill>
            </a:endParaRPr>
          </a:p>
          <a:p>
            <a:pPr marL="0" lvl="0" indent="0" algn="l" rtl="0">
              <a:spcBef>
                <a:spcPts val="1600"/>
              </a:spcBef>
              <a:spcAft>
                <a:spcPts val="1600"/>
              </a:spcAft>
              <a:buNone/>
            </a:pPr>
            <a:endParaRPr sz="1200">
              <a:solidFill>
                <a:srgbClr val="666666"/>
              </a:solidFill>
            </a:endParaRPr>
          </a:p>
        </p:txBody>
      </p:sp>
      <p:sp>
        <p:nvSpPr>
          <p:cNvPr id="151" name="Google Shape;151;p22"/>
          <p:cNvSpPr txBox="1"/>
          <p:nvPr/>
        </p:nvSpPr>
        <p:spPr>
          <a:xfrm>
            <a:off x="811425" y="4565000"/>
            <a:ext cx="2005200" cy="29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Lato"/>
                <a:ea typeface="Lato"/>
                <a:cs typeface="Lato"/>
                <a:sym typeface="Lato"/>
              </a:rPr>
              <a:t>Sicheng Zeng（1）</a:t>
            </a:r>
            <a:endParaRPr>
              <a:latin typeface="Lato"/>
              <a:ea typeface="Lato"/>
              <a:cs typeface="Lato"/>
              <a:sym typeface="Lato"/>
            </a:endParaRPr>
          </a:p>
        </p:txBody>
      </p:sp>
      <p:pic>
        <p:nvPicPr>
          <p:cNvPr id="2" name="Sicheng Zeng" descr="Sicheng Zeng">
            <a:hlinkClick r:id="" action="ppaction://media"/>
            <a:extLst>
              <a:ext uri="{FF2B5EF4-FFF2-40B4-BE49-F238E27FC236}">
                <a16:creationId xmlns:a16="http://schemas.microsoft.com/office/drawing/2014/main" id="{CD859AAD-3D42-C745-90F4-D964FD1EBB1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175" y="1588"/>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02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TotalTime>
  <Words>1228</Words>
  <Application>Microsoft Macintosh PowerPoint</Application>
  <PresentationFormat>On-screen Show (16:9)</PresentationFormat>
  <Paragraphs>100</Paragraphs>
  <Slides>14</Slides>
  <Notes>14</Notes>
  <HiddenSlides>0</HiddenSlides>
  <MMClips>11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Raleway</vt:lpstr>
      <vt:lpstr>Arial</vt:lpstr>
      <vt:lpstr>Constantia</vt:lpstr>
      <vt:lpstr>Lato</vt:lpstr>
      <vt:lpstr>Times New Roman</vt:lpstr>
      <vt:lpstr>Streamline</vt:lpstr>
      <vt:lpstr>Final Project Presentation </vt:lpstr>
      <vt:lpstr>Introduction</vt:lpstr>
      <vt:lpstr>Camera Interface  </vt:lpstr>
      <vt:lpstr>Future Plan for Camera Interface </vt:lpstr>
      <vt:lpstr>FPGA in Machine Learning </vt:lpstr>
      <vt:lpstr>Learning process and final goal for our project(FPGA part)</vt:lpstr>
      <vt:lpstr>Use image processing to improve performance</vt:lpstr>
      <vt:lpstr>challenges on image processing &amp; future plans</vt:lpstr>
      <vt:lpstr>Make algorithm have less memory </vt:lpstr>
      <vt:lpstr>Prune challenge</vt:lpstr>
      <vt:lpstr>Transfer to tensorflow lite and Run in Ultra 96</vt:lpstr>
      <vt:lpstr>Setting up ultra 96-v2 inference metrics </vt:lpstr>
      <vt:lpstr>Inferencing baseline with tf-lite </vt:lpstr>
      <vt:lpstr>Improving algorithm with hardware acceleration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Final Project Presentation </dc:title>
  <cp:lastModifiedBy>Jiang, Xuewen</cp:lastModifiedBy>
  <cp:revision>2</cp:revision>
  <dcterms:modified xsi:type="dcterms:W3CDTF">2020-04-27T04:13:39Z</dcterms:modified>
</cp:coreProperties>
</file>